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520" r:id="rId2"/>
    <p:sldId id="409" r:id="rId3"/>
    <p:sldId id="472" r:id="rId4"/>
    <p:sldId id="353" r:id="rId5"/>
    <p:sldId id="352" r:id="rId6"/>
    <p:sldId id="371" r:id="rId7"/>
    <p:sldId id="372" r:id="rId8"/>
    <p:sldId id="413" r:id="rId9"/>
    <p:sldId id="414" r:id="rId10"/>
    <p:sldId id="433" r:id="rId11"/>
    <p:sldId id="373" r:id="rId12"/>
    <p:sldId id="415" r:id="rId13"/>
    <p:sldId id="453" r:id="rId14"/>
    <p:sldId id="454" r:id="rId15"/>
    <p:sldId id="455" r:id="rId16"/>
    <p:sldId id="411" r:id="rId17"/>
    <p:sldId id="521" r:id="rId18"/>
    <p:sldId id="522" r:id="rId19"/>
    <p:sldId id="374" r:id="rId20"/>
    <p:sldId id="305" r:id="rId21"/>
    <p:sldId id="364" r:id="rId22"/>
    <p:sldId id="365" r:id="rId23"/>
    <p:sldId id="363" r:id="rId24"/>
    <p:sldId id="368" r:id="rId25"/>
    <p:sldId id="311" r:id="rId26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82D"/>
    <a:srgbClr val="026833"/>
    <a:srgbClr val="2F8055"/>
    <a:srgbClr val="DA251C"/>
    <a:srgbClr val="1175B9"/>
    <a:srgbClr val="13A038"/>
    <a:srgbClr val="0E76BF"/>
    <a:srgbClr val="1971F7"/>
    <a:srgbClr val="5B9BD5"/>
    <a:srgbClr val="ED7D3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>
        <p:scale>
          <a:sx n="60" d="100"/>
          <a:sy n="60" d="100"/>
        </p:scale>
        <p:origin x="-2190" y="-960"/>
      </p:cViewPr>
      <p:guideLst>
        <p:guide orient="horz" pos="220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1741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lvl="0" algn="r" eaLnBrk="1" fontAlgn="base" hangingPunct="1"/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717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latin typeface="Calibri" panose="020F0502020204030204" pitchFamily="34" charset="0"/>
                <a:ea typeface="宋体" panose="02010600030101010101" pitchFamily="2" charset="-122"/>
              </a:rPr>
              <a:pPr lvl="0" indent="0"/>
              <a:t>1</a:t>
            </a:fld>
            <a:endParaRPr lang="zh-CN" altLang="en-US" sz="1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215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17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18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296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19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20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337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21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22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23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24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4608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25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4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33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5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536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6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7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pPr lvl="0" indent="0" algn="r"/>
              <a:t>11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2288" y="317500"/>
            <a:ext cx="900112" cy="9096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2" name="组合 8"/>
          <p:cNvGrpSpPr/>
          <p:nvPr userDrawn="1"/>
        </p:nvGrpSpPr>
        <p:grpSpPr>
          <a:xfrm>
            <a:off x="-139700" y="6689725"/>
            <a:ext cx="12731750" cy="214313"/>
            <a:chOff x="-140438" y="6689114"/>
            <a:chExt cx="12732244" cy="214312"/>
          </a:xfrm>
        </p:grpSpPr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1682083" y="6690702"/>
              <a:ext cx="1800295" cy="212724"/>
            </a:xfrm>
            <a:prstGeom prst="rect">
              <a:avLst/>
            </a:prstGeom>
            <a:solidFill>
              <a:srgbClr val="4A8BE9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5325537" y="6690702"/>
              <a:ext cx="1800295" cy="212724"/>
            </a:xfrm>
            <a:prstGeom prst="rect">
              <a:avLst/>
            </a:prstGeom>
            <a:solidFill>
              <a:srgbClr val="6CB154"/>
            </a:solidFill>
            <a:ln w="9525">
              <a:noFill/>
              <a:miter lim="800000"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7148058" y="6690702"/>
              <a:ext cx="1800295" cy="212724"/>
            </a:xfrm>
            <a:prstGeom prst="rect">
              <a:avLst/>
            </a:prstGeom>
            <a:solidFill>
              <a:srgbClr val="4A8BE9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CB154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8968990" y="6689114"/>
              <a:ext cx="1800295" cy="214312"/>
            </a:xfrm>
            <a:prstGeom prst="rect">
              <a:avLst/>
            </a:prstGeom>
            <a:solidFill>
              <a:srgbClr val="FEB801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4"/>
            <p:cNvSpPr>
              <a:spLocks noChangeArrowheads="1"/>
            </p:cNvSpPr>
            <p:nvPr/>
          </p:nvSpPr>
          <p:spPr bwMode="auto">
            <a:xfrm>
              <a:off x="3503016" y="6690702"/>
              <a:ext cx="1800295" cy="212724"/>
            </a:xfrm>
            <a:prstGeom prst="rect">
              <a:avLst/>
            </a:prstGeom>
            <a:solidFill>
              <a:srgbClr val="FEB801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矩形 7"/>
            <p:cNvSpPr>
              <a:spLocks noChangeArrowheads="1"/>
            </p:cNvSpPr>
            <p:nvPr/>
          </p:nvSpPr>
          <p:spPr bwMode="auto">
            <a:xfrm>
              <a:off x="10791511" y="6689114"/>
              <a:ext cx="1800295" cy="214312"/>
            </a:xfrm>
            <a:prstGeom prst="rect">
              <a:avLst/>
            </a:prstGeom>
            <a:solidFill>
              <a:srgbClr val="D53D2A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矩形 4"/>
            <p:cNvSpPr>
              <a:spLocks noChangeArrowheads="1"/>
            </p:cNvSpPr>
            <p:nvPr/>
          </p:nvSpPr>
          <p:spPr bwMode="auto">
            <a:xfrm>
              <a:off x="-140438" y="6690702"/>
              <a:ext cx="1800295" cy="212724"/>
            </a:xfrm>
            <a:prstGeom prst="rect">
              <a:avLst/>
            </a:prstGeom>
            <a:solidFill>
              <a:srgbClr val="75B55E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algn="r"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lvl="0" eaLnBrk="1" fontAlgn="base" hangingPunct="1"/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6704013"/>
            <a:ext cx="12190413" cy="153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1704638" y="6505575"/>
            <a:ext cx="436563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TextBox 8"/>
          <p:cNvSpPr txBox="1"/>
          <p:nvPr/>
        </p:nvSpPr>
        <p:spPr>
          <a:xfrm>
            <a:off x="11726863" y="6505575"/>
            <a:ext cx="400050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fld id="{9A0DB2DC-4C9A-4742-B13C-FB6460FD3503}" type="slidenum">
              <a:rPr lang="zh-CN" altLang="en-US" sz="1300" dirty="0">
                <a:solidFill>
                  <a:srgbClr val="F8F8F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lvl="0" indent="0" algn="ctr"/>
              <a:t>‹#›</a:t>
            </a:fld>
            <a:endParaRPr lang="zh-CN" altLang="en-US" sz="1300" dirty="0">
              <a:solidFill>
                <a:srgbClr val="F8F8F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algn="r"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rtlCol="0" anchor="ctr" anchorCtr="0" compatLnSpc="1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880C882-A448-4391-8676-F5947BC890DB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fontAlgn="base"/>
              <a:t>2018/9/17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rtlCol="0" anchor="ctr" anchorCtr="0" compatLnSpc="1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rtlCol="0" anchor="ctr" anchorCtr="0" compatLnSpc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19DB73F-1E62-4448-A8B4-8FF89C1E1911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8"/>
          <p:cNvSpPr>
            <a:spLocks noGrp="1"/>
          </p:cNvSpPr>
          <p:nvPr>
            <p:ph type="body" sz="quarter" idx="10" hasCustomPrompt="1"/>
          </p:nvPr>
        </p:nvSpPr>
        <p:spPr>
          <a:xfrm>
            <a:off x="4977694" y="1012335"/>
            <a:ext cx="2226529" cy="412019"/>
          </a:xfrm>
          <a:prstGeom prst="rect">
            <a:avLst/>
          </a:prstGeom>
        </p:spPr>
        <p:txBody>
          <a:bodyPr/>
          <a:lstStyle>
            <a:lvl1pPr algn="ctr">
              <a:defRPr sz="2485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单击此处编辑母版文本样式</a:t>
            </a:r>
            <a:endParaRPr lang="zh-CN" altLang="zh-CN" dirty="0"/>
          </a:p>
          <a:p>
            <a:pPr lvl="1" indent="-228600"/>
            <a:r>
              <a:rPr lang="zh-CN" altLang="en-US" dirty="0"/>
              <a:t>第二级</a:t>
            </a:r>
            <a:endParaRPr lang="zh-CN" altLang="zh-CN" dirty="0"/>
          </a:p>
          <a:p>
            <a:pPr lvl="2" indent="-228600"/>
            <a:r>
              <a:rPr lang="zh-CN" altLang="en-US" dirty="0"/>
              <a:t>第三级</a:t>
            </a:r>
            <a:endParaRPr lang="zh-CN" altLang="zh-CN" dirty="0"/>
          </a:p>
          <a:p>
            <a:pPr lvl="3" indent="-228600"/>
            <a:r>
              <a:rPr lang="zh-CN" altLang="en-US" dirty="0"/>
              <a:t>第四级</a:t>
            </a:r>
            <a:endParaRPr lang="zh-CN" altLang="zh-CN" dirty="0"/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lvl="0" eaLnBrk="1" fontAlgn="base" hangingPunct="1"/>
              <a:t>‹#›</a:t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Click="0" advTm="3000">
    <p:wip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33"/>
          <p:cNvGrpSpPr/>
          <p:nvPr/>
        </p:nvGrpSpPr>
        <p:grpSpPr>
          <a:xfrm>
            <a:off x="1859598" y="351155"/>
            <a:ext cx="9912984" cy="6049010"/>
            <a:chOff x="13216901" y="-1740458"/>
            <a:chExt cx="11507294" cy="9817276"/>
          </a:xfrm>
        </p:grpSpPr>
        <p:sp>
          <p:nvSpPr>
            <p:cNvPr id="6146" name="文本框 9"/>
            <p:cNvSpPr txBox="1"/>
            <p:nvPr/>
          </p:nvSpPr>
          <p:spPr>
            <a:xfrm>
              <a:off x="23482873" y="-1740458"/>
              <a:ext cx="1241322" cy="9471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方正正大黑简体" charset="0"/>
                  <a:ea typeface="宋体" panose="02010600030101010101" pitchFamily="2" charset="-122"/>
                </a:rPr>
                <a:t>2</a:t>
              </a:r>
              <a:r>
                <a:rPr lang="en-US" altLang="zh-CN" sz="3200" b="1" dirty="0">
                  <a:solidFill>
                    <a:schemeClr val="accent2"/>
                  </a:solidFill>
                  <a:latin typeface="方正正大黑简体" charset="0"/>
                  <a:ea typeface="宋体" panose="02010600030101010101" pitchFamily="2" charset="-122"/>
                </a:rPr>
                <a:t>0</a:t>
              </a:r>
              <a:r>
                <a:rPr lang="en-US" altLang="zh-CN" sz="3200" b="1" dirty="0">
                  <a:solidFill>
                    <a:srgbClr val="FFC000"/>
                  </a:solidFill>
                  <a:latin typeface="方正正大黑简体" charset="0"/>
                  <a:ea typeface="宋体" panose="02010600030101010101" pitchFamily="2" charset="-122"/>
                </a:rPr>
                <a:t>1</a:t>
              </a:r>
              <a:r>
                <a:rPr lang="en-US" altLang="zh-CN" sz="3200" b="1" dirty="0">
                  <a:solidFill>
                    <a:srgbClr val="00B050"/>
                  </a:solidFill>
                  <a:latin typeface="方正正大黑简体" charset="0"/>
                  <a:ea typeface="宋体" panose="02010600030101010101" pitchFamily="2" charset="-122"/>
                </a:rPr>
                <a:t>8</a:t>
              </a:r>
              <a:endParaRPr lang="en-US" altLang="zh-CN" sz="3200" b="1" dirty="0">
                <a:solidFill>
                  <a:srgbClr val="00B050"/>
                </a:solidFill>
                <a:latin typeface="方正正大黑简体" charset="0"/>
                <a:ea typeface="方正正大黑简体" charset="0"/>
              </a:endParaRPr>
            </a:p>
          </p:txBody>
        </p:sp>
        <p:sp>
          <p:nvSpPr>
            <p:cNvPr id="6147" name="文本框 10"/>
            <p:cNvSpPr txBox="1"/>
            <p:nvPr/>
          </p:nvSpPr>
          <p:spPr>
            <a:xfrm>
              <a:off x="13216901" y="1957251"/>
              <a:ext cx="9642363" cy="29041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4800" b="1" noProof="1">
                  <a:solidFill>
                    <a:srgbClr val="DA251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西北大学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4400" b="1" noProof="1">
                  <a:solidFill>
                    <a:srgbClr val="DA251C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智慧树在线课程平台培训</a:t>
              </a:r>
            </a:p>
          </p:txBody>
        </p:sp>
        <p:sp>
          <p:nvSpPr>
            <p:cNvPr id="6148" name="文本框 11"/>
            <p:cNvSpPr txBox="1"/>
            <p:nvPr/>
          </p:nvSpPr>
          <p:spPr>
            <a:xfrm flipH="1">
              <a:off x="21133649" y="6942153"/>
              <a:ext cx="3501355" cy="1134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r">
                <a:spcBef>
                  <a:spcPts val="900"/>
                </a:spcBef>
              </a:pPr>
              <a:r>
                <a:rPr lang="zh-CN" altLang="en-US" sz="16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中国东西部高校课程共享联盟</a:t>
              </a:r>
            </a:p>
            <a:p>
              <a:pPr algn="r">
                <a:spcBef>
                  <a:spcPts val="900"/>
                </a:spcBef>
              </a:pPr>
              <a:r>
                <a:rPr lang="zh-CN" altLang="en-US" sz="16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智慧树</a:t>
              </a:r>
              <a:r>
                <a:rPr lang="en-US" altLang="zh-CN" sz="16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-</a:t>
              </a:r>
              <a:r>
                <a:rPr lang="zh-CN" altLang="en-US" sz="1600" b="1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服务工程师：于     培</a:t>
              </a:r>
            </a:p>
          </p:txBody>
        </p:sp>
      </p:grpSp>
      <p:grpSp>
        <p:nvGrpSpPr>
          <p:cNvPr id="6149" name="组合 8"/>
          <p:cNvGrpSpPr/>
          <p:nvPr/>
        </p:nvGrpSpPr>
        <p:grpSpPr>
          <a:xfrm>
            <a:off x="0" y="0"/>
            <a:ext cx="3625850" cy="2897188"/>
            <a:chOff x="0" y="-2"/>
            <a:chExt cx="4823439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7" y="802589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6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5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5" y="802589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37" y="1510098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34665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2" y="2217607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34665" y="802588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9760" y="802588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6160" name="组合 40"/>
          <p:cNvGrpSpPr/>
          <p:nvPr/>
        </p:nvGrpSpPr>
        <p:grpSpPr>
          <a:xfrm>
            <a:off x="0" y="6718300"/>
            <a:ext cx="12199938" cy="139700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6167" name="图片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9925" y="373063"/>
            <a:ext cx="2068513" cy="606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18560" y="-13970"/>
            <a:ext cx="8474075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387" name="Freeform 5"/>
          <p:cNvSpPr>
            <a:spLocks noEditPoints="1"/>
          </p:cNvSpPr>
          <p:nvPr/>
        </p:nvSpPr>
        <p:spPr>
          <a:xfrm>
            <a:off x="2587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6386" name="TextBox 31"/>
          <p:cNvSpPr txBox="1"/>
          <p:nvPr/>
        </p:nvSpPr>
        <p:spPr>
          <a:xfrm>
            <a:off x="401955" y="1366520"/>
            <a:ext cx="3001645" cy="3993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en-US" altLang="zh-CN" sz="2400" b="1" dirty="0">
                <a:solidFill>
                  <a:srgbClr val="DA251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2400" b="1" dirty="0">
                <a:solidFill>
                  <a:srgbClr val="DA251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成绩分析模块</a:t>
            </a:r>
          </a:p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学习进度：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占比及成绩</a:t>
            </a:r>
          </a:p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见面课   ：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占比及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成绩</a:t>
            </a:r>
          </a:p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章节测试：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占比及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成绩</a:t>
            </a:r>
          </a:p>
          <a:p>
            <a:pPr>
              <a:lnSpc>
                <a:spcPct val="14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期末考试：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占比及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成绩</a:t>
            </a:r>
          </a:p>
          <a:p>
            <a:pPr>
              <a:lnSpc>
                <a:spcPct val="140000"/>
              </a:lnSpc>
            </a:pP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学习时间：区间</a:t>
            </a:r>
          </a:p>
          <a:p>
            <a:pPr>
              <a:lnSpc>
                <a:spcPct val="140000"/>
              </a:lnSpc>
            </a:pP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考试时间：区间</a:t>
            </a:r>
          </a:p>
        </p:txBody>
      </p:sp>
      <p:sp>
        <p:nvSpPr>
          <p:cNvPr id="16395" name="矩形 12"/>
          <p:cNvSpPr/>
          <p:nvPr/>
        </p:nvSpPr>
        <p:spPr>
          <a:xfrm>
            <a:off x="6190615" y="2551430"/>
            <a:ext cx="1152525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C:\Users\Administrator\Desktop\Screenshot_20180106-163727_副本.jpgScreenshot_20180106-163727_副本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23995" y="129858"/>
            <a:ext cx="3711575" cy="6597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160" y="61150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登陆</a:t>
            </a:r>
            <a:r>
              <a:rPr lang="en-US" altLang="zh-CN" sz="24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成绩</a:t>
            </a:r>
          </a:p>
        </p:txBody>
      </p:sp>
      <p:sp>
        <p:nvSpPr>
          <p:cNvPr id="3" name="矩形 12"/>
          <p:cNvSpPr/>
          <p:nvPr/>
        </p:nvSpPr>
        <p:spPr>
          <a:xfrm>
            <a:off x="4123055" y="4407535"/>
            <a:ext cx="903605" cy="693420"/>
          </a:xfrm>
          <a:prstGeom prst="rect">
            <a:avLst/>
          </a:prstGeom>
          <a:noFill/>
          <a:ln w="1111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C:\Users\Administrator\Desktop\Screenshot_20180106-163754.jpgScreenshot_20180106-16375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137525" y="154623"/>
            <a:ext cx="3697605" cy="6572885"/>
          </a:xfrm>
          <a:prstGeom prst="rect">
            <a:avLst/>
          </a:prstGeom>
        </p:spPr>
      </p:pic>
      <p:sp>
        <p:nvSpPr>
          <p:cNvPr id="7" name="矩形 12"/>
          <p:cNvSpPr/>
          <p:nvPr/>
        </p:nvSpPr>
        <p:spPr>
          <a:xfrm>
            <a:off x="9015095" y="414655"/>
            <a:ext cx="1955165" cy="3511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2"/>
          <p:cNvSpPr/>
          <p:nvPr/>
        </p:nvSpPr>
        <p:spPr>
          <a:xfrm>
            <a:off x="8225155" y="2737485"/>
            <a:ext cx="3508375" cy="8972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12"/>
          <p:cNvSpPr/>
          <p:nvPr/>
        </p:nvSpPr>
        <p:spPr>
          <a:xfrm>
            <a:off x="8225155" y="765810"/>
            <a:ext cx="3508375" cy="188023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2" name="直接箭头连接符 1"/>
          <p:cNvCxnSpPr>
            <a:endCxn id="3" idx="2"/>
          </p:cNvCxnSpPr>
          <p:nvPr/>
        </p:nvCxnSpPr>
        <p:spPr>
          <a:xfrm flipH="1" flipV="1">
            <a:off x="4575175" y="5100955"/>
            <a:ext cx="57785" cy="46164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4123055" y="5504815"/>
            <a:ext cx="12344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成绩分析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30" y="6297295"/>
            <a:ext cx="3711575" cy="43053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33215" y="0"/>
            <a:ext cx="807593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 descr="C:\Users\Administrator\Desktop\77788899.jpg7778889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7215" y="267335"/>
            <a:ext cx="3556635" cy="632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文本框 1"/>
          <p:cNvSpPr txBox="1"/>
          <p:nvPr/>
        </p:nvSpPr>
        <p:spPr>
          <a:xfrm>
            <a:off x="185420" y="1533525"/>
            <a:ext cx="408241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已经注册过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app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的【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老用户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直接点击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手机号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输入手机号码和密码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登录直接进入【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课程确认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435" name="TextBox 31"/>
          <p:cNvSpPr txBox="1"/>
          <p:nvPr/>
        </p:nvSpPr>
        <p:spPr>
          <a:xfrm>
            <a:off x="854075" y="611505"/>
            <a:ext cx="27451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老用户流程</a:t>
            </a:r>
          </a:p>
          <a:p>
            <a:endParaRPr lang="zh-CN" altLang="en-US" sz="27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8437" name="直接连接符 8"/>
          <p:cNvCxnSpPr/>
          <p:nvPr/>
        </p:nvCxnSpPr>
        <p:spPr>
          <a:xfrm>
            <a:off x="600075" y="1098550"/>
            <a:ext cx="2905125" cy="635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图片 9" descr="QQ截图201706151819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735" y="274320"/>
            <a:ext cx="3772535" cy="6337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9" name="矩形 11"/>
          <p:cNvSpPr/>
          <p:nvPr/>
        </p:nvSpPr>
        <p:spPr>
          <a:xfrm>
            <a:off x="4387215" y="2185035"/>
            <a:ext cx="3556635" cy="224218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440" name="矩形 12"/>
          <p:cNvSpPr/>
          <p:nvPr/>
        </p:nvSpPr>
        <p:spPr>
          <a:xfrm>
            <a:off x="9074150" y="4606290"/>
            <a:ext cx="1957705" cy="61595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441" name="AutoShape 9" descr="\\"/>
          <p:cNvSpPr>
            <a:spLocks noChangeAspect="1"/>
          </p:cNvSpPr>
          <p:nvPr/>
        </p:nvSpPr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215" y="6069965"/>
            <a:ext cx="3556635" cy="5200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07335" y="3810"/>
            <a:ext cx="940181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43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8437" name="直接连接符 8"/>
          <p:cNvCxnSpPr/>
          <p:nvPr/>
        </p:nvCxnSpPr>
        <p:spPr>
          <a:xfrm flipV="1">
            <a:off x="600075" y="1089660"/>
            <a:ext cx="1945005" cy="889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35" name="TextBox 31"/>
          <p:cNvSpPr txBox="1"/>
          <p:nvPr/>
        </p:nvSpPr>
        <p:spPr>
          <a:xfrm>
            <a:off x="854075" y="611505"/>
            <a:ext cx="155575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登陆问题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64820" y="1385570"/>
            <a:ext cx="2172335" cy="51695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显示密码错误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点击忘记密码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重置密码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手机号被注册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拨打客服热线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注销手机号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旧手机号码已经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弃用，打客服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更改注销</a:t>
            </a:r>
          </a:p>
        </p:txBody>
      </p:sp>
      <p:pic>
        <p:nvPicPr>
          <p:cNvPr id="13" name="图片 12" descr="C:\Users\Administrator\Desktop\77788899.jpg7778889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2185" y="240665"/>
            <a:ext cx="3556635" cy="6349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0" name="矩形 12"/>
          <p:cNvSpPr/>
          <p:nvPr/>
        </p:nvSpPr>
        <p:spPr>
          <a:xfrm>
            <a:off x="5264150" y="5260975"/>
            <a:ext cx="753745" cy="46418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C:\Users\Administrator\Desktop\QQ图片20171023015437.pngQQ图片201710230154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92720" y="227965"/>
            <a:ext cx="3585845" cy="637413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6017895" y="5212080"/>
            <a:ext cx="581025" cy="305435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" name="直接箭头连接符 2"/>
          <p:cNvCxnSpPr/>
          <p:nvPr/>
        </p:nvCxnSpPr>
        <p:spPr>
          <a:xfrm flipV="1">
            <a:off x="10195560" y="1249680"/>
            <a:ext cx="320040" cy="163068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9502775" y="2880360"/>
            <a:ext cx="1705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点击在线客服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85" y="6069965"/>
            <a:ext cx="3556635" cy="52006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35935" y="21590"/>
            <a:ext cx="915797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690" y="1421130"/>
            <a:ext cx="2827020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登录后无法选课原因</a:t>
            </a:r>
            <a:r>
              <a:rPr lang="en-US" altLang="zh-CN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学号注册错误</a:t>
            </a: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解决方法：请检查自己注册用的【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学号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是否正确</a:t>
            </a:r>
          </a:p>
          <a:p>
            <a:pPr algn="l"/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如果</a:t>
            </a:r>
            <a:r>
              <a:rPr lang="zh-CN" altLang="en-US" sz="2000" b="1" dirty="0">
                <a:solidFill>
                  <a:srgbClr val="DA251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学号注册错误</a:t>
            </a: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请按照下面格式</a:t>
            </a: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联系在线客服或助教</a:t>
            </a:r>
          </a:p>
        </p:txBody>
      </p:sp>
      <p:sp>
        <p:nvSpPr>
          <p:cNvPr id="1843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8437" name="直接连接符 8"/>
          <p:cNvCxnSpPr/>
          <p:nvPr/>
        </p:nvCxnSpPr>
        <p:spPr>
          <a:xfrm flipV="1">
            <a:off x="600075" y="1089660"/>
            <a:ext cx="1945005" cy="889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35" name="TextBox 31"/>
          <p:cNvSpPr txBox="1"/>
          <p:nvPr/>
        </p:nvSpPr>
        <p:spPr>
          <a:xfrm>
            <a:off x="854075" y="611505"/>
            <a:ext cx="155575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登陆问题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3200" y="4538345"/>
            <a:ext cx="2832100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问题:学号注册错误</a:t>
            </a:r>
          </a:p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学校:西北大学</a:t>
            </a:r>
          </a:p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姓名:</a:t>
            </a:r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***</a:t>
            </a:r>
          </a:p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电话:</a:t>
            </a:r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***</a:t>
            </a:r>
          </a:p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正确学号:</a:t>
            </a:r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***</a:t>
            </a:r>
          </a:p>
          <a:p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错误学号:</a:t>
            </a:r>
            <a:r>
              <a:rPr lang="en-US" altLang="zh-CN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***</a:t>
            </a:r>
          </a:p>
        </p:txBody>
      </p:sp>
      <p:pic>
        <p:nvPicPr>
          <p:cNvPr id="5" name="图片 4" descr="QQ图片201710230157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40" y="196215"/>
            <a:ext cx="3531870" cy="6280150"/>
          </a:xfrm>
          <a:prstGeom prst="rect">
            <a:avLst/>
          </a:prstGeom>
        </p:spPr>
      </p:pic>
      <p:pic>
        <p:nvPicPr>
          <p:cNvPr id="6" name="图片 5" descr="微信图片_20171023020004"/>
          <p:cNvPicPr>
            <a:picLocks noChangeAspect="1"/>
          </p:cNvPicPr>
          <p:nvPr/>
        </p:nvPicPr>
        <p:blipFill>
          <a:blip r:embed="rId4"/>
          <a:srcRect t="38395" r="-594"/>
          <a:stretch>
            <a:fillRect/>
          </a:stretch>
        </p:blipFill>
        <p:spPr>
          <a:xfrm>
            <a:off x="7240905" y="809625"/>
            <a:ext cx="4640580" cy="5053330"/>
          </a:xfrm>
          <a:prstGeom prst="rect">
            <a:avLst/>
          </a:prstGeom>
        </p:spPr>
      </p:pic>
      <p:sp>
        <p:nvSpPr>
          <p:cNvPr id="18439" name="矩形 11"/>
          <p:cNvSpPr/>
          <p:nvPr/>
        </p:nvSpPr>
        <p:spPr>
          <a:xfrm>
            <a:off x="7240905" y="1666875"/>
            <a:ext cx="4641215" cy="9017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11"/>
          <p:cNvSpPr/>
          <p:nvPr/>
        </p:nvSpPr>
        <p:spPr>
          <a:xfrm>
            <a:off x="7922895" y="826135"/>
            <a:ext cx="814070" cy="77978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1"/>
          <p:cNvSpPr/>
          <p:nvPr/>
        </p:nvSpPr>
        <p:spPr>
          <a:xfrm>
            <a:off x="3815080" y="2420620"/>
            <a:ext cx="2536190" cy="183070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1"/>
          <p:cNvSpPr/>
          <p:nvPr/>
        </p:nvSpPr>
        <p:spPr>
          <a:xfrm>
            <a:off x="10259695" y="826135"/>
            <a:ext cx="814070" cy="77978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240" y="5990590"/>
            <a:ext cx="3532505" cy="485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905" y="5342890"/>
            <a:ext cx="4584700" cy="52006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08400" y="-13970"/>
            <a:ext cx="8485505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550" y="1380490"/>
            <a:ext cx="3625850" cy="427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登录后无法选课原因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</a:t>
            </a:r>
          </a:p>
          <a:p>
            <a:pPr algn="l">
              <a:lnSpc>
                <a:spcPct val="17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未使用学号登录，直接使用了手机号先行注册</a:t>
            </a:r>
          </a:p>
          <a:p>
            <a:pPr algn="l"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解决方法：</a:t>
            </a:r>
          </a:p>
          <a:p>
            <a:pPr algn="l">
              <a:lnSpc>
                <a:spcPct val="17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点击在校大学生身份认证模块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【去认证】</a:t>
            </a:r>
          </a:p>
          <a:p>
            <a:pPr algn="l">
              <a:lnSpc>
                <a:spcPct val="170000"/>
              </a:lnSpc>
            </a:pPr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7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输入学校全称搜索</a:t>
            </a:r>
          </a:p>
        </p:txBody>
      </p:sp>
      <p:sp>
        <p:nvSpPr>
          <p:cNvPr id="1843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8437" name="直接连接符 8"/>
          <p:cNvCxnSpPr/>
          <p:nvPr/>
        </p:nvCxnSpPr>
        <p:spPr>
          <a:xfrm flipV="1">
            <a:off x="600075" y="1089660"/>
            <a:ext cx="1945005" cy="889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35" name="TextBox 31"/>
          <p:cNvSpPr txBox="1"/>
          <p:nvPr/>
        </p:nvSpPr>
        <p:spPr>
          <a:xfrm>
            <a:off x="854075" y="611505"/>
            <a:ext cx="296100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问题解决</a:t>
            </a:r>
          </a:p>
        </p:txBody>
      </p:sp>
      <p:pic>
        <p:nvPicPr>
          <p:cNvPr id="5" name="图片 4" descr="C:\Users\Administrator\Desktop\微信图片_20171110225816.jpg微信图片_201711102258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12455" y="196850"/>
            <a:ext cx="3587115" cy="6378575"/>
          </a:xfrm>
          <a:prstGeom prst="rect">
            <a:avLst/>
          </a:prstGeom>
        </p:spPr>
      </p:pic>
      <p:pic>
        <p:nvPicPr>
          <p:cNvPr id="6" name="图片 5" descr="C:\Users\Administrator\Desktop\微信图片_20171110225804.jpg微信图片_2017111022580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0025" y="196215"/>
            <a:ext cx="3597275" cy="6396355"/>
          </a:xfrm>
          <a:prstGeom prst="rect">
            <a:avLst/>
          </a:prstGeom>
        </p:spPr>
      </p:pic>
      <p:sp>
        <p:nvSpPr>
          <p:cNvPr id="18439" name="矩形 11"/>
          <p:cNvSpPr/>
          <p:nvPr/>
        </p:nvSpPr>
        <p:spPr>
          <a:xfrm>
            <a:off x="8212455" y="437515"/>
            <a:ext cx="3587750" cy="80962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11"/>
          <p:cNvSpPr/>
          <p:nvPr/>
        </p:nvSpPr>
        <p:spPr>
          <a:xfrm>
            <a:off x="6754495" y="887095"/>
            <a:ext cx="814070" cy="64198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1"/>
          <p:cNvSpPr/>
          <p:nvPr/>
        </p:nvSpPr>
        <p:spPr>
          <a:xfrm>
            <a:off x="4010025" y="887095"/>
            <a:ext cx="3558540" cy="64262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6754495" y="1380490"/>
            <a:ext cx="335280" cy="74676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1" name="直接箭头连接符 10"/>
          <p:cNvCxnSpPr/>
          <p:nvPr/>
        </p:nvCxnSpPr>
        <p:spPr>
          <a:xfrm flipH="1" flipV="1">
            <a:off x="10645775" y="1098550"/>
            <a:ext cx="174625" cy="95885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文本框 11"/>
          <p:cNvSpPr txBox="1"/>
          <p:nvPr/>
        </p:nvSpPr>
        <p:spPr>
          <a:xfrm>
            <a:off x="10024745" y="2127250"/>
            <a:ext cx="1645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DA251C"/>
                </a:solidFill>
              </a:rPr>
              <a:t>输入法中搜索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702935" y="1920240"/>
            <a:ext cx="1051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DA251C"/>
                </a:solidFill>
              </a:rPr>
              <a:t>去认证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025" y="6072505"/>
            <a:ext cx="3597275" cy="52006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08400" y="-13970"/>
            <a:ext cx="8485505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945" y="1421130"/>
            <a:ext cx="2821305" cy="34766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完成步骤</a:t>
            </a: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后输入您的</a:t>
            </a: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【学号】</a:t>
            </a: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【真实姓名】</a:t>
            </a: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【学院】</a:t>
            </a: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【入学年份】</a:t>
            </a:r>
          </a:p>
          <a:p>
            <a:pPr algn="l"/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点击：</a:t>
            </a:r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下一步</a:t>
            </a:r>
          </a:p>
          <a:p>
            <a:pPr algn="l"/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完成身份认证</a:t>
            </a:r>
          </a:p>
          <a:p>
            <a:pPr algn="l"/>
            <a:endParaRPr lang="zh-CN" altLang="en-US" sz="20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0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确认选课参照前面</a:t>
            </a:r>
          </a:p>
        </p:txBody>
      </p:sp>
      <p:sp>
        <p:nvSpPr>
          <p:cNvPr id="1843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8437" name="直接连接符 8"/>
          <p:cNvCxnSpPr/>
          <p:nvPr/>
        </p:nvCxnSpPr>
        <p:spPr>
          <a:xfrm flipV="1">
            <a:off x="600075" y="1089660"/>
            <a:ext cx="1945005" cy="889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35" name="TextBox 31"/>
          <p:cNvSpPr txBox="1"/>
          <p:nvPr/>
        </p:nvSpPr>
        <p:spPr>
          <a:xfrm>
            <a:off x="854075" y="611505"/>
            <a:ext cx="296100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问题解决</a:t>
            </a:r>
          </a:p>
        </p:txBody>
      </p:sp>
      <p:pic>
        <p:nvPicPr>
          <p:cNvPr id="6" name="图片 5" descr="C:\Users\Administrator\Desktop\微信图片_20171110225820.jpg微信图片_2017111022582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24245" y="180023"/>
            <a:ext cx="3597275" cy="6394450"/>
          </a:xfrm>
          <a:prstGeom prst="rect">
            <a:avLst/>
          </a:prstGeom>
        </p:spPr>
      </p:pic>
      <p:sp>
        <p:nvSpPr>
          <p:cNvPr id="18439" name="矩形 11"/>
          <p:cNvSpPr/>
          <p:nvPr/>
        </p:nvSpPr>
        <p:spPr>
          <a:xfrm>
            <a:off x="6160770" y="4544695"/>
            <a:ext cx="3310890" cy="3683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1"/>
          <p:cNvSpPr/>
          <p:nvPr/>
        </p:nvSpPr>
        <p:spPr>
          <a:xfrm>
            <a:off x="6024245" y="2269490"/>
            <a:ext cx="3558540" cy="20745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5" name=" 165"/>
          <p:cNvSpPr/>
          <p:nvPr/>
        </p:nvSpPr>
        <p:spPr>
          <a:xfrm>
            <a:off x="6964680" y="1859280"/>
            <a:ext cx="156972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3721100" cy="2515870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28" y="100039"/>
            <a:ext cx="2068663" cy="6074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01620" y="2638425"/>
            <a:ext cx="6711315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二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网页版登录学习流程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1"/>
          <p:cNvSpPr txBox="1"/>
          <p:nvPr/>
        </p:nvSpPr>
        <p:spPr>
          <a:xfrm>
            <a:off x="598805" y="1042670"/>
            <a:ext cx="94989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 noProof="1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西北大学专属页面：</a:t>
            </a:r>
            <a:r>
              <a:rPr lang="zh-CN" altLang="en-US"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http://school.zhihuishu.com/nwu</a:t>
            </a:r>
          </a:p>
        </p:txBody>
      </p:sp>
      <p:sp>
        <p:nvSpPr>
          <p:cNvPr id="20483" name="TextBox 31"/>
          <p:cNvSpPr txBox="1"/>
          <p:nvPr/>
        </p:nvSpPr>
        <p:spPr>
          <a:xfrm>
            <a:off x="860425" y="320675"/>
            <a:ext cx="50133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网页版注册流程</a:t>
            </a:r>
          </a:p>
        </p:txBody>
      </p:sp>
      <p:sp>
        <p:nvSpPr>
          <p:cNvPr id="20484" name="Freeform 5"/>
          <p:cNvSpPr>
            <a:spLocks noEditPoints="1"/>
          </p:cNvSpPr>
          <p:nvPr/>
        </p:nvSpPr>
        <p:spPr>
          <a:xfrm>
            <a:off x="354013" y="334963"/>
            <a:ext cx="492125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0485" name="直接连接符 8"/>
          <p:cNvCxnSpPr/>
          <p:nvPr/>
        </p:nvCxnSpPr>
        <p:spPr>
          <a:xfrm flipV="1">
            <a:off x="846138" y="819150"/>
            <a:ext cx="3489325" cy="7938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1503045"/>
            <a:ext cx="12129135" cy="5268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941570" y="18415"/>
            <a:ext cx="7279640" cy="697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578" name="Picture 12" descr="C:\Users\Administrator\Desktop\截图03.jpg截图0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09089" y="1822450"/>
            <a:ext cx="6322060" cy="407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文本框 1"/>
          <p:cNvSpPr txBox="1"/>
          <p:nvPr/>
        </p:nvSpPr>
        <p:spPr>
          <a:xfrm>
            <a:off x="264478" y="1236980"/>
            <a:ext cx="3925887" cy="39693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第一步：进入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西北大学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专属选课页面后点击右上角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登录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选择【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学号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填写学号，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密码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123456</a:t>
            </a:r>
          </a:p>
          <a:p>
            <a:pPr eaLnBrk="0" hangingPunct="0">
              <a:lnSpc>
                <a:spcPct val="150000"/>
              </a:lnSpc>
            </a:pP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参照手机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app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登录方法</a:t>
            </a:r>
          </a:p>
        </p:txBody>
      </p:sp>
      <p:sp>
        <p:nvSpPr>
          <p:cNvPr id="24580" name="TextBox 31"/>
          <p:cNvSpPr txBox="1"/>
          <p:nvPr/>
        </p:nvSpPr>
        <p:spPr>
          <a:xfrm>
            <a:off x="854075" y="611188"/>
            <a:ext cx="5013325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网页版登录操作</a:t>
            </a:r>
          </a:p>
        </p:txBody>
      </p:sp>
      <p:sp>
        <p:nvSpPr>
          <p:cNvPr id="24581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4582" name="直接连接符 8"/>
          <p:cNvCxnSpPr/>
          <p:nvPr/>
        </p:nvCxnSpPr>
        <p:spPr>
          <a:xfrm>
            <a:off x="600075" y="1098550"/>
            <a:ext cx="4013200" cy="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83" name="下箭头 12"/>
          <p:cNvSpPr/>
          <p:nvPr/>
        </p:nvSpPr>
        <p:spPr>
          <a:xfrm>
            <a:off x="10539095" y="1587500"/>
            <a:ext cx="579755" cy="1116330"/>
          </a:xfrm>
          <a:prstGeom prst="downArrow">
            <a:avLst>
              <a:gd name="adj1" fmla="val 50000"/>
              <a:gd name="adj2" fmla="val 50018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14"/>
          <p:cNvSpPr/>
          <p:nvPr/>
        </p:nvSpPr>
        <p:spPr>
          <a:xfrm>
            <a:off x="8155305" y="2121535"/>
            <a:ext cx="646113" cy="58261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565" y="645160"/>
            <a:ext cx="6321425" cy="11772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8" y="1844675"/>
            <a:ext cx="10279062" cy="4776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4" name="文本框 1"/>
          <p:cNvSpPr txBox="1"/>
          <p:nvPr/>
        </p:nvSpPr>
        <p:spPr>
          <a:xfrm>
            <a:off x="566738" y="1270000"/>
            <a:ext cx="98377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第二步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页面跳转到选课界面，请点击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确认课程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，确认课程结束。</a:t>
            </a:r>
          </a:p>
        </p:txBody>
      </p:sp>
      <p:sp>
        <p:nvSpPr>
          <p:cNvPr id="28675" name="TextBox 31"/>
          <p:cNvSpPr txBox="1"/>
          <p:nvPr/>
        </p:nvSpPr>
        <p:spPr>
          <a:xfrm>
            <a:off x="854075" y="611188"/>
            <a:ext cx="5013325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网页版确认课程</a:t>
            </a:r>
          </a:p>
        </p:txBody>
      </p:sp>
      <p:sp>
        <p:nvSpPr>
          <p:cNvPr id="28676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8677" name="直接连接符 8"/>
          <p:cNvCxnSpPr/>
          <p:nvPr/>
        </p:nvCxnSpPr>
        <p:spPr>
          <a:xfrm>
            <a:off x="600075" y="1098550"/>
            <a:ext cx="4013200" cy="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78" name="矩形 8"/>
          <p:cNvSpPr/>
          <p:nvPr/>
        </p:nvSpPr>
        <p:spPr>
          <a:xfrm>
            <a:off x="8482013" y="5643563"/>
            <a:ext cx="2365375" cy="646112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635"/>
            <a:ext cx="4317365" cy="3540125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30" name="等腰三角形 2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等腰三角形 3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8" y="221959"/>
            <a:ext cx="2068663" cy="6074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35325" y="2550795"/>
            <a:ext cx="728218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r>
              <a:rPr lang="en-US" altLang="zh-CN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手机客户端登录学习流程</a:t>
            </a:r>
          </a:p>
          <a:p>
            <a:pPr algn="r"/>
            <a:r>
              <a:rPr lang="en-US" altLang="zh-CN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-------</a:t>
            </a:r>
            <a:r>
              <a:rPr lang="zh-CN" altLang="en-US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【知到】</a:t>
            </a:r>
            <a:r>
              <a:rPr lang="en-US" altLang="zh-CN" sz="4400" b="1" dirty="0">
                <a:solidFill>
                  <a:srgbClr val="DA25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组合 3"/>
          <p:cNvGrpSpPr/>
          <p:nvPr/>
        </p:nvGrpSpPr>
        <p:grpSpPr>
          <a:xfrm>
            <a:off x="234950" y="151765"/>
            <a:ext cx="5699125" cy="519113"/>
            <a:chOff x="360156" y="611069"/>
            <a:chExt cx="5699332" cy="518842"/>
          </a:xfrm>
        </p:grpSpPr>
        <p:sp>
          <p:nvSpPr>
            <p:cNvPr id="30722" name="TextBox 31"/>
            <p:cNvSpPr txBox="1"/>
            <p:nvPr/>
          </p:nvSpPr>
          <p:spPr>
            <a:xfrm>
              <a:off x="853886" y="611069"/>
              <a:ext cx="5205602" cy="5188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700" b="1" dirty="0">
                  <a:solidFill>
                    <a:srgbClr val="6CB154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学习</a:t>
              </a:r>
            </a:p>
          </p:txBody>
        </p:sp>
        <p:sp>
          <p:nvSpPr>
            <p:cNvPr id="30723" name="Freeform 5"/>
            <p:cNvSpPr>
              <a:spLocks noEditPoints="1"/>
            </p:cNvSpPr>
            <p:nvPr/>
          </p:nvSpPr>
          <p:spPr>
            <a:xfrm>
              <a:off x="360156" y="611070"/>
              <a:ext cx="493455" cy="491869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029" h="1029">
                  <a:moveTo>
                    <a:pt x="514" y="0"/>
                  </a:moveTo>
                  <a:cubicBezTo>
                    <a:pt x="798" y="0"/>
                    <a:pt x="1029" y="230"/>
                    <a:pt x="1029" y="514"/>
                  </a:cubicBezTo>
                  <a:cubicBezTo>
                    <a:pt x="1029" y="798"/>
                    <a:pt x="798" y="1029"/>
                    <a:pt x="514" y="1029"/>
                  </a:cubicBezTo>
                  <a:cubicBezTo>
                    <a:pt x="230" y="1029"/>
                    <a:pt x="0" y="798"/>
                    <a:pt x="0" y="514"/>
                  </a:cubicBezTo>
                  <a:cubicBezTo>
                    <a:pt x="0" y="230"/>
                    <a:pt x="230" y="0"/>
                    <a:pt x="514" y="0"/>
                  </a:cubicBezTo>
                  <a:close/>
                  <a:moveTo>
                    <a:pt x="380" y="856"/>
                  </a:moveTo>
                  <a:lnTo>
                    <a:pt x="715" y="856"/>
                  </a:lnTo>
                  <a:cubicBezTo>
                    <a:pt x="724" y="856"/>
                    <a:pt x="732" y="864"/>
                    <a:pt x="732" y="873"/>
                  </a:cubicBezTo>
                  <a:cubicBezTo>
                    <a:pt x="732" y="883"/>
                    <a:pt x="724" y="890"/>
                    <a:pt x="715" y="890"/>
                  </a:cubicBezTo>
                  <a:lnTo>
                    <a:pt x="380" y="890"/>
                  </a:lnTo>
                  <a:cubicBezTo>
                    <a:pt x="371" y="890"/>
                    <a:pt x="363" y="883"/>
                    <a:pt x="363" y="873"/>
                  </a:cubicBezTo>
                  <a:cubicBezTo>
                    <a:pt x="363" y="864"/>
                    <a:pt x="371" y="856"/>
                    <a:pt x="380" y="856"/>
                  </a:cubicBezTo>
                  <a:close/>
                  <a:moveTo>
                    <a:pt x="388" y="691"/>
                  </a:moveTo>
                  <a:lnTo>
                    <a:pt x="571" y="389"/>
                  </a:lnTo>
                  <a:lnTo>
                    <a:pt x="636" y="428"/>
                  </a:lnTo>
                  <a:lnTo>
                    <a:pt x="452" y="730"/>
                  </a:lnTo>
                  <a:lnTo>
                    <a:pt x="388" y="691"/>
                  </a:lnTo>
                  <a:close/>
                  <a:moveTo>
                    <a:pt x="258" y="612"/>
                  </a:moveTo>
                  <a:lnTo>
                    <a:pt x="442" y="310"/>
                  </a:lnTo>
                  <a:lnTo>
                    <a:pt x="507" y="349"/>
                  </a:lnTo>
                  <a:lnTo>
                    <a:pt x="323" y="652"/>
                  </a:lnTo>
                  <a:lnTo>
                    <a:pt x="258" y="612"/>
                  </a:lnTo>
                  <a:close/>
                  <a:moveTo>
                    <a:pt x="230" y="857"/>
                  </a:moveTo>
                  <a:lnTo>
                    <a:pt x="247" y="707"/>
                  </a:lnTo>
                  <a:lnTo>
                    <a:pt x="373" y="783"/>
                  </a:lnTo>
                  <a:lnTo>
                    <a:pt x="248" y="869"/>
                  </a:lnTo>
                  <a:cubicBezTo>
                    <a:pt x="235" y="878"/>
                    <a:pt x="227" y="873"/>
                    <a:pt x="230" y="857"/>
                  </a:cubicBezTo>
                  <a:close/>
                  <a:moveTo>
                    <a:pt x="492" y="226"/>
                  </a:moveTo>
                  <a:lnTo>
                    <a:pt x="465" y="270"/>
                  </a:lnTo>
                  <a:lnTo>
                    <a:pt x="659" y="388"/>
                  </a:lnTo>
                  <a:lnTo>
                    <a:pt x="686" y="344"/>
                  </a:lnTo>
                  <a:lnTo>
                    <a:pt x="492" y="226"/>
                  </a:lnTo>
                  <a:close/>
                  <a:moveTo>
                    <a:pt x="533" y="159"/>
                  </a:moveTo>
                  <a:cubicBezTo>
                    <a:pt x="546" y="139"/>
                    <a:pt x="572" y="132"/>
                    <a:pt x="592" y="144"/>
                  </a:cubicBezTo>
                  <a:lnTo>
                    <a:pt x="713" y="218"/>
                  </a:lnTo>
                  <a:cubicBezTo>
                    <a:pt x="733" y="230"/>
                    <a:pt x="740" y="256"/>
                    <a:pt x="727" y="277"/>
                  </a:cubicBezTo>
                  <a:lnTo>
                    <a:pt x="711" y="304"/>
                  </a:lnTo>
                  <a:lnTo>
                    <a:pt x="517" y="186"/>
                  </a:lnTo>
                  <a:lnTo>
                    <a:pt x="533" y="159"/>
                  </a:lnTo>
                  <a:close/>
                </a:path>
              </a:pathLst>
            </a:custGeom>
            <a:solidFill>
              <a:srgbClr val="6CB15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30724" name="直接连接符 8"/>
            <p:cNvCxnSpPr/>
            <p:nvPr/>
          </p:nvCxnSpPr>
          <p:spPr>
            <a:xfrm>
              <a:off x="599877" y="1098178"/>
              <a:ext cx="4064148" cy="0"/>
            </a:xfrm>
            <a:prstGeom prst="line">
              <a:avLst/>
            </a:prstGeom>
            <a:ln w="6350" cap="flat" cmpd="sng">
              <a:solidFill>
                <a:srgbClr val="6CB15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" y="768350"/>
            <a:ext cx="12192635" cy="59455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0727" name="矩形 11"/>
          <p:cNvSpPr/>
          <p:nvPr/>
        </p:nvSpPr>
        <p:spPr>
          <a:xfrm>
            <a:off x="3500755" y="3679825"/>
            <a:ext cx="5189855" cy="83947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/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①点击   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开始学习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3" name="上箭头 2"/>
          <p:cNvSpPr/>
          <p:nvPr/>
        </p:nvSpPr>
        <p:spPr>
          <a:xfrm>
            <a:off x="4994910" y="3542665"/>
            <a:ext cx="535940" cy="701675"/>
          </a:xfrm>
          <a:prstGeom prst="upArrow">
            <a:avLst/>
          </a:prstGeom>
          <a:solidFill>
            <a:srgbClr val="C0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4363085" y="2019300"/>
            <a:ext cx="26035" cy="1273175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" name="直接箭头连接符 1"/>
          <p:cNvCxnSpPr/>
          <p:nvPr/>
        </p:nvCxnSpPr>
        <p:spPr>
          <a:xfrm flipH="1">
            <a:off x="4730115" y="2019300"/>
            <a:ext cx="1341120" cy="112776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3916680" y="1666240"/>
            <a:ext cx="1340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成绩构成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71235" y="1762760"/>
            <a:ext cx="1340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学习时间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" y="805180"/>
            <a:ext cx="11880215" cy="57359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0" name="组合 3"/>
          <p:cNvGrpSpPr/>
          <p:nvPr/>
        </p:nvGrpSpPr>
        <p:grpSpPr>
          <a:xfrm>
            <a:off x="268923" y="124778"/>
            <a:ext cx="5441950" cy="519112"/>
            <a:chOff x="360156" y="611069"/>
            <a:chExt cx="5699332" cy="518842"/>
          </a:xfrm>
        </p:grpSpPr>
        <p:sp>
          <p:nvSpPr>
            <p:cNvPr id="32771" name="TextBox 31"/>
            <p:cNvSpPr txBox="1"/>
            <p:nvPr/>
          </p:nvSpPr>
          <p:spPr>
            <a:xfrm>
              <a:off x="853886" y="611069"/>
              <a:ext cx="5205602" cy="5188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700" b="1" dirty="0">
                  <a:solidFill>
                    <a:srgbClr val="6CB154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学习</a:t>
              </a:r>
            </a:p>
          </p:txBody>
        </p:sp>
        <p:sp>
          <p:nvSpPr>
            <p:cNvPr id="32772" name="Freeform 5"/>
            <p:cNvSpPr>
              <a:spLocks noEditPoints="1"/>
            </p:cNvSpPr>
            <p:nvPr/>
          </p:nvSpPr>
          <p:spPr>
            <a:xfrm>
              <a:off x="360156" y="611070"/>
              <a:ext cx="493455" cy="491869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029" h="1029">
                  <a:moveTo>
                    <a:pt x="514" y="0"/>
                  </a:moveTo>
                  <a:cubicBezTo>
                    <a:pt x="798" y="0"/>
                    <a:pt x="1029" y="230"/>
                    <a:pt x="1029" y="514"/>
                  </a:cubicBezTo>
                  <a:cubicBezTo>
                    <a:pt x="1029" y="798"/>
                    <a:pt x="798" y="1029"/>
                    <a:pt x="514" y="1029"/>
                  </a:cubicBezTo>
                  <a:cubicBezTo>
                    <a:pt x="230" y="1029"/>
                    <a:pt x="0" y="798"/>
                    <a:pt x="0" y="514"/>
                  </a:cubicBezTo>
                  <a:cubicBezTo>
                    <a:pt x="0" y="230"/>
                    <a:pt x="230" y="0"/>
                    <a:pt x="514" y="0"/>
                  </a:cubicBezTo>
                  <a:close/>
                  <a:moveTo>
                    <a:pt x="380" y="856"/>
                  </a:moveTo>
                  <a:lnTo>
                    <a:pt x="715" y="856"/>
                  </a:lnTo>
                  <a:cubicBezTo>
                    <a:pt x="724" y="856"/>
                    <a:pt x="732" y="864"/>
                    <a:pt x="732" y="873"/>
                  </a:cubicBezTo>
                  <a:cubicBezTo>
                    <a:pt x="732" y="883"/>
                    <a:pt x="724" y="890"/>
                    <a:pt x="715" y="890"/>
                  </a:cubicBezTo>
                  <a:lnTo>
                    <a:pt x="380" y="890"/>
                  </a:lnTo>
                  <a:cubicBezTo>
                    <a:pt x="371" y="890"/>
                    <a:pt x="363" y="883"/>
                    <a:pt x="363" y="873"/>
                  </a:cubicBezTo>
                  <a:cubicBezTo>
                    <a:pt x="363" y="864"/>
                    <a:pt x="371" y="856"/>
                    <a:pt x="380" y="856"/>
                  </a:cubicBezTo>
                  <a:close/>
                  <a:moveTo>
                    <a:pt x="388" y="691"/>
                  </a:moveTo>
                  <a:lnTo>
                    <a:pt x="571" y="389"/>
                  </a:lnTo>
                  <a:lnTo>
                    <a:pt x="636" y="428"/>
                  </a:lnTo>
                  <a:lnTo>
                    <a:pt x="452" y="730"/>
                  </a:lnTo>
                  <a:lnTo>
                    <a:pt x="388" y="691"/>
                  </a:lnTo>
                  <a:close/>
                  <a:moveTo>
                    <a:pt x="258" y="612"/>
                  </a:moveTo>
                  <a:lnTo>
                    <a:pt x="442" y="310"/>
                  </a:lnTo>
                  <a:lnTo>
                    <a:pt x="507" y="349"/>
                  </a:lnTo>
                  <a:lnTo>
                    <a:pt x="323" y="652"/>
                  </a:lnTo>
                  <a:lnTo>
                    <a:pt x="258" y="612"/>
                  </a:lnTo>
                  <a:close/>
                  <a:moveTo>
                    <a:pt x="230" y="857"/>
                  </a:moveTo>
                  <a:lnTo>
                    <a:pt x="247" y="707"/>
                  </a:lnTo>
                  <a:lnTo>
                    <a:pt x="373" y="783"/>
                  </a:lnTo>
                  <a:lnTo>
                    <a:pt x="248" y="869"/>
                  </a:lnTo>
                  <a:cubicBezTo>
                    <a:pt x="235" y="878"/>
                    <a:pt x="227" y="873"/>
                    <a:pt x="230" y="857"/>
                  </a:cubicBezTo>
                  <a:close/>
                  <a:moveTo>
                    <a:pt x="492" y="226"/>
                  </a:moveTo>
                  <a:lnTo>
                    <a:pt x="465" y="270"/>
                  </a:lnTo>
                  <a:lnTo>
                    <a:pt x="659" y="388"/>
                  </a:lnTo>
                  <a:lnTo>
                    <a:pt x="686" y="344"/>
                  </a:lnTo>
                  <a:lnTo>
                    <a:pt x="492" y="226"/>
                  </a:lnTo>
                  <a:close/>
                  <a:moveTo>
                    <a:pt x="533" y="159"/>
                  </a:moveTo>
                  <a:cubicBezTo>
                    <a:pt x="546" y="139"/>
                    <a:pt x="572" y="132"/>
                    <a:pt x="592" y="144"/>
                  </a:cubicBezTo>
                  <a:lnTo>
                    <a:pt x="713" y="218"/>
                  </a:lnTo>
                  <a:cubicBezTo>
                    <a:pt x="733" y="230"/>
                    <a:pt x="740" y="256"/>
                    <a:pt x="727" y="277"/>
                  </a:cubicBezTo>
                  <a:lnTo>
                    <a:pt x="711" y="304"/>
                  </a:lnTo>
                  <a:lnTo>
                    <a:pt x="517" y="186"/>
                  </a:lnTo>
                  <a:lnTo>
                    <a:pt x="533" y="159"/>
                  </a:lnTo>
                  <a:close/>
                </a:path>
              </a:pathLst>
            </a:custGeom>
            <a:solidFill>
              <a:srgbClr val="6CB15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32773" name="直接连接符 8"/>
            <p:cNvCxnSpPr/>
            <p:nvPr/>
          </p:nvCxnSpPr>
          <p:spPr>
            <a:xfrm>
              <a:off x="599877" y="1098178"/>
              <a:ext cx="4064148" cy="0"/>
            </a:xfrm>
            <a:prstGeom prst="line">
              <a:avLst/>
            </a:prstGeom>
            <a:ln w="6350" cap="flat" cmpd="sng">
              <a:solidFill>
                <a:srgbClr val="6CB15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775" name="矩形 11"/>
          <p:cNvSpPr/>
          <p:nvPr/>
        </p:nvSpPr>
        <p:spPr>
          <a:xfrm>
            <a:off x="6762750" y="3062288"/>
            <a:ext cx="2128838" cy="64293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②视频目录</a:t>
            </a:r>
          </a:p>
        </p:txBody>
      </p:sp>
      <p:sp>
        <p:nvSpPr>
          <p:cNvPr id="32776" name="右箭头 10"/>
          <p:cNvSpPr/>
          <p:nvPr/>
        </p:nvSpPr>
        <p:spPr>
          <a:xfrm>
            <a:off x="8875713" y="3152775"/>
            <a:ext cx="473075" cy="393700"/>
          </a:xfrm>
          <a:prstGeom prst="rightArrow">
            <a:avLst>
              <a:gd name="adj1" fmla="val 50000"/>
              <a:gd name="adj2" fmla="val 50039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566420"/>
            <a:ext cx="11856720" cy="59734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18" name="组合 3"/>
          <p:cNvGrpSpPr/>
          <p:nvPr/>
        </p:nvGrpSpPr>
        <p:grpSpPr>
          <a:xfrm>
            <a:off x="284163" y="47308"/>
            <a:ext cx="5014912" cy="519112"/>
            <a:chOff x="360156" y="611069"/>
            <a:chExt cx="5699332" cy="518842"/>
          </a:xfrm>
        </p:grpSpPr>
        <p:sp>
          <p:nvSpPr>
            <p:cNvPr id="34819" name="TextBox 31"/>
            <p:cNvSpPr txBox="1"/>
            <p:nvPr/>
          </p:nvSpPr>
          <p:spPr>
            <a:xfrm>
              <a:off x="853886" y="611069"/>
              <a:ext cx="5205602" cy="5188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700" b="1" dirty="0">
                  <a:solidFill>
                    <a:srgbClr val="6CB154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学习</a:t>
              </a:r>
            </a:p>
          </p:txBody>
        </p:sp>
        <p:sp>
          <p:nvSpPr>
            <p:cNvPr id="34820" name="Freeform 5"/>
            <p:cNvSpPr>
              <a:spLocks noEditPoints="1"/>
            </p:cNvSpPr>
            <p:nvPr/>
          </p:nvSpPr>
          <p:spPr>
            <a:xfrm>
              <a:off x="360156" y="611070"/>
              <a:ext cx="493455" cy="491869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029" h="1029">
                  <a:moveTo>
                    <a:pt x="514" y="0"/>
                  </a:moveTo>
                  <a:cubicBezTo>
                    <a:pt x="798" y="0"/>
                    <a:pt x="1029" y="230"/>
                    <a:pt x="1029" y="514"/>
                  </a:cubicBezTo>
                  <a:cubicBezTo>
                    <a:pt x="1029" y="798"/>
                    <a:pt x="798" y="1029"/>
                    <a:pt x="514" y="1029"/>
                  </a:cubicBezTo>
                  <a:cubicBezTo>
                    <a:pt x="230" y="1029"/>
                    <a:pt x="0" y="798"/>
                    <a:pt x="0" y="514"/>
                  </a:cubicBezTo>
                  <a:cubicBezTo>
                    <a:pt x="0" y="230"/>
                    <a:pt x="230" y="0"/>
                    <a:pt x="514" y="0"/>
                  </a:cubicBezTo>
                  <a:close/>
                  <a:moveTo>
                    <a:pt x="380" y="856"/>
                  </a:moveTo>
                  <a:lnTo>
                    <a:pt x="715" y="856"/>
                  </a:lnTo>
                  <a:cubicBezTo>
                    <a:pt x="724" y="856"/>
                    <a:pt x="732" y="864"/>
                    <a:pt x="732" y="873"/>
                  </a:cubicBezTo>
                  <a:cubicBezTo>
                    <a:pt x="732" y="883"/>
                    <a:pt x="724" y="890"/>
                    <a:pt x="715" y="890"/>
                  </a:cubicBezTo>
                  <a:lnTo>
                    <a:pt x="380" y="890"/>
                  </a:lnTo>
                  <a:cubicBezTo>
                    <a:pt x="371" y="890"/>
                    <a:pt x="363" y="883"/>
                    <a:pt x="363" y="873"/>
                  </a:cubicBezTo>
                  <a:cubicBezTo>
                    <a:pt x="363" y="864"/>
                    <a:pt x="371" y="856"/>
                    <a:pt x="380" y="856"/>
                  </a:cubicBezTo>
                  <a:close/>
                  <a:moveTo>
                    <a:pt x="388" y="691"/>
                  </a:moveTo>
                  <a:lnTo>
                    <a:pt x="571" y="389"/>
                  </a:lnTo>
                  <a:lnTo>
                    <a:pt x="636" y="428"/>
                  </a:lnTo>
                  <a:lnTo>
                    <a:pt x="452" y="730"/>
                  </a:lnTo>
                  <a:lnTo>
                    <a:pt x="388" y="691"/>
                  </a:lnTo>
                  <a:close/>
                  <a:moveTo>
                    <a:pt x="258" y="612"/>
                  </a:moveTo>
                  <a:lnTo>
                    <a:pt x="442" y="310"/>
                  </a:lnTo>
                  <a:lnTo>
                    <a:pt x="507" y="349"/>
                  </a:lnTo>
                  <a:lnTo>
                    <a:pt x="323" y="652"/>
                  </a:lnTo>
                  <a:lnTo>
                    <a:pt x="258" y="612"/>
                  </a:lnTo>
                  <a:close/>
                  <a:moveTo>
                    <a:pt x="230" y="857"/>
                  </a:moveTo>
                  <a:lnTo>
                    <a:pt x="247" y="707"/>
                  </a:lnTo>
                  <a:lnTo>
                    <a:pt x="373" y="783"/>
                  </a:lnTo>
                  <a:lnTo>
                    <a:pt x="248" y="869"/>
                  </a:lnTo>
                  <a:cubicBezTo>
                    <a:pt x="235" y="878"/>
                    <a:pt x="227" y="873"/>
                    <a:pt x="230" y="857"/>
                  </a:cubicBezTo>
                  <a:close/>
                  <a:moveTo>
                    <a:pt x="492" y="226"/>
                  </a:moveTo>
                  <a:lnTo>
                    <a:pt x="465" y="270"/>
                  </a:lnTo>
                  <a:lnTo>
                    <a:pt x="659" y="388"/>
                  </a:lnTo>
                  <a:lnTo>
                    <a:pt x="686" y="344"/>
                  </a:lnTo>
                  <a:lnTo>
                    <a:pt x="492" y="226"/>
                  </a:lnTo>
                  <a:close/>
                  <a:moveTo>
                    <a:pt x="533" y="159"/>
                  </a:moveTo>
                  <a:cubicBezTo>
                    <a:pt x="546" y="139"/>
                    <a:pt x="572" y="132"/>
                    <a:pt x="592" y="144"/>
                  </a:cubicBezTo>
                  <a:lnTo>
                    <a:pt x="713" y="218"/>
                  </a:lnTo>
                  <a:cubicBezTo>
                    <a:pt x="733" y="230"/>
                    <a:pt x="740" y="256"/>
                    <a:pt x="727" y="277"/>
                  </a:cubicBezTo>
                  <a:lnTo>
                    <a:pt x="711" y="304"/>
                  </a:lnTo>
                  <a:lnTo>
                    <a:pt x="517" y="186"/>
                  </a:lnTo>
                  <a:lnTo>
                    <a:pt x="533" y="159"/>
                  </a:lnTo>
                  <a:close/>
                </a:path>
              </a:pathLst>
            </a:custGeom>
            <a:solidFill>
              <a:srgbClr val="6CB15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34821" name="直接连接符 8"/>
            <p:cNvCxnSpPr/>
            <p:nvPr/>
          </p:nvCxnSpPr>
          <p:spPr>
            <a:xfrm>
              <a:off x="599877" y="1098178"/>
              <a:ext cx="3164333" cy="4762"/>
            </a:xfrm>
            <a:prstGeom prst="line">
              <a:avLst/>
            </a:prstGeom>
            <a:ln w="6350" cap="flat" cmpd="sng">
              <a:solidFill>
                <a:srgbClr val="6CB15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823" name="矩形 11"/>
          <p:cNvSpPr/>
          <p:nvPr/>
        </p:nvSpPr>
        <p:spPr>
          <a:xfrm>
            <a:off x="2054225" y="4359275"/>
            <a:ext cx="3016250" cy="184467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</a:p>
          <a:p>
            <a:pPr eaLnBrk="0" hangingPunct="0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作业考试、课程论坛、见面课、学习分析、课程资料、成绩等相关信息查询。详见名字下方功能菜单栏。</a:t>
            </a:r>
          </a:p>
        </p:txBody>
      </p:sp>
      <p:sp>
        <p:nvSpPr>
          <p:cNvPr id="3" name="矩形 14"/>
          <p:cNvSpPr/>
          <p:nvPr/>
        </p:nvSpPr>
        <p:spPr>
          <a:xfrm>
            <a:off x="718820" y="4103370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4"/>
          <p:cNvSpPr/>
          <p:nvPr/>
        </p:nvSpPr>
        <p:spPr>
          <a:xfrm>
            <a:off x="718820" y="4435475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718820" y="4798060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718820" y="5153660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718820" y="6223000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14"/>
          <p:cNvSpPr/>
          <p:nvPr/>
        </p:nvSpPr>
        <p:spPr>
          <a:xfrm>
            <a:off x="718820" y="5501005"/>
            <a:ext cx="1335405" cy="316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510915" y="-13970"/>
            <a:ext cx="869823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530" name="文本框 1"/>
          <p:cNvSpPr txBox="1">
            <a:spLocks noChangeArrowheads="1"/>
          </p:cNvSpPr>
          <p:nvPr/>
        </p:nvSpPr>
        <p:spPr bwMode="auto">
          <a:xfrm>
            <a:off x="610235" y="837248"/>
            <a:ext cx="258445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D53D2A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网页版在线客服</a:t>
            </a:r>
          </a:p>
        </p:txBody>
      </p:sp>
      <p:grpSp>
        <p:nvGrpSpPr>
          <p:cNvPr id="40962" name="组合 1"/>
          <p:cNvGrpSpPr/>
          <p:nvPr/>
        </p:nvGrpSpPr>
        <p:grpSpPr>
          <a:xfrm>
            <a:off x="116523" y="208915"/>
            <a:ext cx="5507037" cy="938213"/>
            <a:chOff x="360363" y="611188"/>
            <a:chExt cx="5507037" cy="938212"/>
          </a:xfrm>
        </p:grpSpPr>
        <p:sp>
          <p:nvSpPr>
            <p:cNvPr id="40963" name="TextBox 31"/>
            <p:cNvSpPr txBox="1"/>
            <p:nvPr/>
          </p:nvSpPr>
          <p:spPr>
            <a:xfrm>
              <a:off x="854075" y="611188"/>
              <a:ext cx="5013325" cy="938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800" dirty="0">
                  <a:solidFill>
                    <a:srgbClr val="D442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遇到问题联系谁？</a:t>
              </a:r>
              <a:endParaRPr lang="en-US" altLang="zh-CN" sz="2800" dirty="0">
                <a:solidFill>
                  <a:srgbClr val="D4423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0964" name="Freeform 5"/>
            <p:cNvSpPr>
              <a:spLocks noEditPoints="1"/>
            </p:cNvSpPr>
            <p:nvPr/>
          </p:nvSpPr>
          <p:spPr>
            <a:xfrm>
              <a:off x="360363" y="611188"/>
              <a:ext cx="493712" cy="492125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029" h="1029">
                  <a:moveTo>
                    <a:pt x="514" y="0"/>
                  </a:moveTo>
                  <a:cubicBezTo>
                    <a:pt x="798" y="0"/>
                    <a:pt x="1029" y="230"/>
                    <a:pt x="1029" y="514"/>
                  </a:cubicBezTo>
                  <a:cubicBezTo>
                    <a:pt x="1029" y="798"/>
                    <a:pt x="798" y="1029"/>
                    <a:pt x="514" y="1029"/>
                  </a:cubicBezTo>
                  <a:cubicBezTo>
                    <a:pt x="230" y="1029"/>
                    <a:pt x="0" y="798"/>
                    <a:pt x="0" y="514"/>
                  </a:cubicBezTo>
                  <a:cubicBezTo>
                    <a:pt x="0" y="230"/>
                    <a:pt x="230" y="0"/>
                    <a:pt x="514" y="0"/>
                  </a:cubicBezTo>
                  <a:close/>
                  <a:moveTo>
                    <a:pt x="380" y="856"/>
                  </a:moveTo>
                  <a:lnTo>
                    <a:pt x="715" y="856"/>
                  </a:lnTo>
                  <a:cubicBezTo>
                    <a:pt x="724" y="856"/>
                    <a:pt x="732" y="864"/>
                    <a:pt x="732" y="873"/>
                  </a:cubicBezTo>
                  <a:cubicBezTo>
                    <a:pt x="732" y="883"/>
                    <a:pt x="724" y="890"/>
                    <a:pt x="715" y="890"/>
                  </a:cubicBezTo>
                  <a:lnTo>
                    <a:pt x="380" y="890"/>
                  </a:lnTo>
                  <a:cubicBezTo>
                    <a:pt x="371" y="890"/>
                    <a:pt x="363" y="883"/>
                    <a:pt x="363" y="873"/>
                  </a:cubicBezTo>
                  <a:cubicBezTo>
                    <a:pt x="363" y="864"/>
                    <a:pt x="371" y="856"/>
                    <a:pt x="380" y="856"/>
                  </a:cubicBezTo>
                  <a:close/>
                  <a:moveTo>
                    <a:pt x="388" y="691"/>
                  </a:moveTo>
                  <a:lnTo>
                    <a:pt x="571" y="389"/>
                  </a:lnTo>
                  <a:lnTo>
                    <a:pt x="636" y="428"/>
                  </a:lnTo>
                  <a:lnTo>
                    <a:pt x="452" y="730"/>
                  </a:lnTo>
                  <a:lnTo>
                    <a:pt x="388" y="691"/>
                  </a:lnTo>
                  <a:close/>
                  <a:moveTo>
                    <a:pt x="258" y="612"/>
                  </a:moveTo>
                  <a:lnTo>
                    <a:pt x="442" y="310"/>
                  </a:lnTo>
                  <a:lnTo>
                    <a:pt x="507" y="349"/>
                  </a:lnTo>
                  <a:lnTo>
                    <a:pt x="323" y="652"/>
                  </a:lnTo>
                  <a:lnTo>
                    <a:pt x="258" y="612"/>
                  </a:lnTo>
                  <a:close/>
                  <a:moveTo>
                    <a:pt x="230" y="857"/>
                  </a:moveTo>
                  <a:lnTo>
                    <a:pt x="247" y="707"/>
                  </a:lnTo>
                  <a:lnTo>
                    <a:pt x="373" y="783"/>
                  </a:lnTo>
                  <a:lnTo>
                    <a:pt x="248" y="869"/>
                  </a:lnTo>
                  <a:cubicBezTo>
                    <a:pt x="235" y="878"/>
                    <a:pt x="227" y="873"/>
                    <a:pt x="230" y="857"/>
                  </a:cubicBezTo>
                  <a:close/>
                  <a:moveTo>
                    <a:pt x="492" y="226"/>
                  </a:moveTo>
                  <a:lnTo>
                    <a:pt x="465" y="270"/>
                  </a:lnTo>
                  <a:lnTo>
                    <a:pt x="659" y="388"/>
                  </a:lnTo>
                  <a:lnTo>
                    <a:pt x="686" y="344"/>
                  </a:lnTo>
                  <a:lnTo>
                    <a:pt x="492" y="226"/>
                  </a:lnTo>
                  <a:close/>
                  <a:moveTo>
                    <a:pt x="533" y="159"/>
                  </a:moveTo>
                  <a:cubicBezTo>
                    <a:pt x="546" y="139"/>
                    <a:pt x="572" y="132"/>
                    <a:pt x="592" y="144"/>
                  </a:cubicBezTo>
                  <a:lnTo>
                    <a:pt x="713" y="218"/>
                  </a:lnTo>
                  <a:cubicBezTo>
                    <a:pt x="733" y="230"/>
                    <a:pt x="740" y="256"/>
                    <a:pt x="727" y="277"/>
                  </a:cubicBezTo>
                  <a:lnTo>
                    <a:pt x="711" y="304"/>
                  </a:lnTo>
                  <a:lnTo>
                    <a:pt x="517" y="186"/>
                  </a:lnTo>
                  <a:lnTo>
                    <a:pt x="533" y="159"/>
                  </a:lnTo>
                  <a:close/>
                </a:path>
              </a:pathLst>
            </a:custGeom>
            <a:solidFill>
              <a:srgbClr val="D53D2A"/>
            </a:solidFill>
            <a:ln w="9525" cap="flat" cmpd="sng">
              <a:solidFill>
                <a:srgbClr val="D4423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0965" name="直接连接符 8"/>
            <p:cNvCxnSpPr/>
            <p:nvPr/>
          </p:nvCxnSpPr>
          <p:spPr>
            <a:xfrm>
              <a:off x="600075" y="1098550"/>
              <a:ext cx="4013200" cy="0"/>
            </a:xfrm>
            <a:prstGeom prst="line">
              <a:avLst/>
            </a:prstGeom>
            <a:ln w="6350" cap="flat" cmpd="sng">
              <a:solidFill>
                <a:srgbClr val="D442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96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90" y="1392555"/>
            <a:ext cx="4467225" cy="49923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67" name="组合 8"/>
          <p:cNvGrpSpPr/>
          <p:nvPr/>
        </p:nvGrpSpPr>
        <p:grpSpPr>
          <a:xfrm>
            <a:off x="116840" y="1360805"/>
            <a:ext cx="7699375" cy="5024755"/>
            <a:chOff x="1049433" y="1980133"/>
            <a:chExt cx="8611717" cy="4923159"/>
          </a:xfrm>
        </p:grpSpPr>
        <p:pic>
          <p:nvPicPr>
            <p:cNvPr id="40968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3" y="1980133"/>
              <a:ext cx="8611717" cy="49231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0969" name="组合 12"/>
            <p:cNvGrpSpPr/>
            <p:nvPr/>
          </p:nvGrpSpPr>
          <p:grpSpPr>
            <a:xfrm>
              <a:off x="2082788" y="4872424"/>
              <a:ext cx="2762923" cy="423949"/>
              <a:chOff x="2285597" y="3267398"/>
              <a:chExt cx="3050179" cy="379654"/>
            </a:xfrm>
          </p:grpSpPr>
          <p:cxnSp>
            <p:nvCxnSpPr>
              <p:cNvPr id="22" name="直接箭头连接符 21"/>
              <p:cNvCxnSpPr/>
              <p:nvPr/>
            </p:nvCxnSpPr>
            <p:spPr>
              <a:xfrm flipV="1">
                <a:off x="2285597" y="3469290"/>
                <a:ext cx="474621" cy="17776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71" name="文本框 9"/>
              <p:cNvSpPr txBox="1"/>
              <p:nvPr/>
            </p:nvSpPr>
            <p:spPr>
              <a:xfrm>
                <a:off x="2656197" y="3267398"/>
                <a:ext cx="2679579" cy="34989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eaLnBrk="0" hangingPunct="0"/>
                <a:r>
                  <a:rPr lang="zh-CN" altLang="en-US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人工服务</a:t>
                </a:r>
              </a:p>
            </p:txBody>
          </p:sp>
        </p:grpSp>
      </p:grpSp>
      <p:sp>
        <p:nvSpPr>
          <p:cNvPr id="3" name="矩形 14"/>
          <p:cNvSpPr/>
          <p:nvPr/>
        </p:nvSpPr>
        <p:spPr>
          <a:xfrm>
            <a:off x="11264265" y="2334895"/>
            <a:ext cx="646113" cy="58261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4"/>
          <p:cNvSpPr/>
          <p:nvPr/>
        </p:nvSpPr>
        <p:spPr>
          <a:xfrm>
            <a:off x="8155305" y="2121535"/>
            <a:ext cx="646113" cy="58261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86200" y="-13970"/>
            <a:ext cx="836295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282575" y="951865"/>
            <a:ext cx="3700145" cy="2009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D53D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自主处理方式：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手机</a:t>
            </a:r>
            <a:r>
              <a:rPr kumimoji="0" lang="en-US" altLang="zh-CN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APP</a:t>
            </a:r>
            <a:r>
              <a:rPr kumimoji="0" lang="zh-CN" alt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端在线客服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点击【在线客服】</a:t>
            </a: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点击右上角【转人工】</a:t>
            </a:r>
          </a:p>
        </p:txBody>
      </p:sp>
      <p:grpSp>
        <p:nvGrpSpPr>
          <p:cNvPr id="43010" name="组合 1"/>
          <p:cNvGrpSpPr/>
          <p:nvPr/>
        </p:nvGrpSpPr>
        <p:grpSpPr>
          <a:xfrm>
            <a:off x="299720" y="151130"/>
            <a:ext cx="3998595" cy="937260"/>
            <a:chOff x="360363" y="611188"/>
            <a:chExt cx="5507037" cy="938848"/>
          </a:xfrm>
        </p:grpSpPr>
        <p:sp>
          <p:nvSpPr>
            <p:cNvPr id="43011" name="TextBox 31"/>
            <p:cNvSpPr txBox="1"/>
            <p:nvPr/>
          </p:nvSpPr>
          <p:spPr>
            <a:xfrm>
              <a:off x="854075" y="611188"/>
              <a:ext cx="5013325" cy="9388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800" b="1" dirty="0">
                  <a:solidFill>
                    <a:srgbClr val="D442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遇到问题联系谁？</a:t>
              </a:r>
              <a:endParaRPr lang="en-US" altLang="zh-CN" sz="2800" b="1" dirty="0">
                <a:solidFill>
                  <a:srgbClr val="D4423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012" name="Freeform 5"/>
            <p:cNvSpPr>
              <a:spLocks noEditPoints="1"/>
            </p:cNvSpPr>
            <p:nvPr/>
          </p:nvSpPr>
          <p:spPr>
            <a:xfrm>
              <a:off x="360363" y="611188"/>
              <a:ext cx="493712" cy="492125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0" t="0" r="0" b="0"/>
              <a:pathLst>
                <a:path w="1029" h="1029">
                  <a:moveTo>
                    <a:pt x="514" y="0"/>
                  </a:moveTo>
                  <a:cubicBezTo>
                    <a:pt x="798" y="0"/>
                    <a:pt x="1029" y="230"/>
                    <a:pt x="1029" y="514"/>
                  </a:cubicBezTo>
                  <a:cubicBezTo>
                    <a:pt x="1029" y="798"/>
                    <a:pt x="798" y="1029"/>
                    <a:pt x="514" y="1029"/>
                  </a:cubicBezTo>
                  <a:cubicBezTo>
                    <a:pt x="230" y="1029"/>
                    <a:pt x="0" y="798"/>
                    <a:pt x="0" y="514"/>
                  </a:cubicBezTo>
                  <a:cubicBezTo>
                    <a:pt x="0" y="230"/>
                    <a:pt x="230" y="0"/>
                    <a:pt x="514" y="0"/>
                  </a:cubicBezTo>
                  <a:close/>
                  <a:moveTo>
                    <a:pt x="380" y="856"/>
                  </a:moveTo>
                  <a:lnTo>
                    <a:pt x="715" y="856"/>
                  </a:lnTo>
                  <a:cubicBezTo>
                    <a:pt x="724" y="856"/>
                    <a:pt x="732" y="864"/>
                    <a:pt x="732" y="873"/>
                  </a:cubicBezTo>
                  <a:cubicBezTo>
                    <a:pt x="732" y="883"/>
                    <a:pt x="724" y="890"/>
                    <a:pt x="715" y="890"/>
                  </a:cubicBezTo>
                  <a:lnTo>
                    <a:pt x="380" y="890"/>
                  </a:lnTo>
                  <a:cubicBezTo>
                    <a:pt x="371" y="890"/>
                    <a:pt x="363" y="883"/>
                    <a:pt x="363" y="873"/>
                  </a:cubicBezTo>
                  <a:cubicBezTo>
                    <a:pt x="363" y="864"/>
                    <a:pt x="371" y="856"/>
                    <a:pt x="380" y="856"/>
                  </a:cubicBezTo>
                  <a:close/>
                  <a:moveTo>
                    <a:pt x="388" y="691"/>
                  </a:moveTo>
                  <a:lnTo>
                    <a:pt x="571" y="389"/>
                  </a:lnTo>
                  <a:lnTo>
                    <a:pt x="636" y="428"/>
                  </a:lnTo>
                  <a:lnTo>
                    <a:pt x="452" y="730"/>
                  </a:lnTo>
                  <a:lnTo>
                    <a:pt x="388" y="691"/>
                  </a:lnTo>
                  <a:close/>
                  <a:moveTo>
                    <a:pt x="258" y="612"/>
                  </a:moveTo>
                  <a:lnTo>
                    <a:pt x="442" y="310"/>
                  </a:lnTo>
                  <a:lnTo>
                    <a:pt x="507" y="349"/>
                  </a:lnTo>
                  <a:lnTo>
                    <a:pt x="323" y="652"/>
                  </a:lnTo>
                  <a:lnTo>
                    <a:pt x="258" y="612"/>
                  </a:lnTo>
                  <a:close/>
                  <a:moveTo>
                    <a:pt x="230" y="857"/>
                  </a:moveTo>
                  <a:lnTo>
                    <a:pt x="247" y="707"/>
                  </a:lnTo>
                  <a:lnTo>
                    <a:pt x="373" y="783"/>
                  </a:lnTo>
                  <a:lnTo>
                    <a:pt x="248" y="869"/>
                  </a:lnTo>
                  <a:cubicBezTo>
                    <a:pt x="235" y="878"/>
                    <a:pt x="227" y="873"/>
                    <a:pt x="230" y="857"/>
                  </a:cubicBezTo>
                  <a:close/>
                  <a:moveTo>
                    <a:pt x="492" y="226"/>
                  </a:moveTo>
                  <a:lnTo>
                    <a:pt x="465" y="270"/>
                  </a:lnTo>
                  <a:lnTo>
                    <a:pt x="659" y="388"/>
                  </a:lnTo>
                  <a:lnTo>
                    <a:pt x="686" y="344"/>
                  </a:lnTo>
                  <a:lnTo>
                    <a:pt x="492" y="226"/>
                  </a:lnTo>
                  <a:close/>
                  <a:moveTo>
                    <a:pt x="533" y="159"/>
                  </a:moveTo>
                  <a:cubicBezTo>
                    <a:pt x="546" y="139"/>
                    <a:pt x="572" y="132"/>
                    <a:pt x="592" y="144"/>
                  </a:cubicBezTo>
                  <a:lnTo>
                    <a:pt x="713" y="218"/>
                  </a:lnTo>
                  <a:cubicBezTo>
                    <a:pt x="733" y="230"/>
                    <a:pt x="740" y="256"/>
                    <a:pt x="727" y="277"/>
                  </a:cubicBezTo>
                  <a:lnTo>
                    <a:pt x="711" y="304"/>
                  </a:lnTo>
                  <a:lnTo>
                    <a:pt x="517" y="186"/>
                  </a:lnTo>
                  <a:lnTo>
                    <a:pt x="533" y="159"/>
                  </a:lnTo>
                  <a:close/>
                </a:path>
              </a:pathLst>
            </a:custGeom>
            <a:solidFill>
              <a:srgbClr val="D53D2A"/>
            </a:solidFill>
            <a:ln w="9525" cap="flat" cmpd="sng">
              <a:solidFill>
                <a:srgbClr val="D4423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43013" name="直接连接符 8"/>
          <p:cNvCxnSpPr/>
          <p:nvPr/>
        </p:nvCxnSpPr>
        <p:spPr>
          <a:xfrm flipV="1">
            <a:off x="700405" y="640080"/>
            <a:ext cx="2728595" cy="254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图片 1" descr="微信图片_201801120018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7215" y="391795"/>
            <a:ext cx="3416935" cy="6075045"/>
          </a:xfrm>
          <a:prstGeom prst="rect">
            <a:avLst/>
          </a:prstGeom>
        </p:spPr>
      </p:pic>
      <p:sp>
        <p:nvSpPr>
          <p:cNvPr id="3" name="矩形 14"/>
          <p:cNvSpPr/>
          <p:nvPr/>
        </p:nvSpPr>
        <p:spPr>
          <a:xfrm>
            <a:off x="4387850" y="4819015"/>
            <a:ext cx="3416935" cy="58293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微信图片_201801120018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2465" y="391160"/>
            <a:ext cx="3416935" cy="6075680"/>
          </a:xfrm>
          <a:prstGeom prst="rect">
            <a:avLst/>
          </a:prstGeom>
        </p:spPr>
      </p:pic>
      <p:sp>
        <p:nvSpPr>
          <p:cNvPr id="4" name="矩形 14"/>
          <p:cNvSpPr/>
          <p:nvPr/>
        </p:nvSpPr>
        <p:spPr>
          <a:xfrm>
            <a:off x="10944860" y="951865"/>
            <a:ext cx="764540" cy="36576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64590" y="826135"/>
            <a:ext cx="8616315" cy="3707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2F8055"/>
                </a:solidFill>
                <a:sym typeface="+mn-ea"/>
              </a:rPr>
              <a:t>出现问题第一时间联系在线客服以及课程助教老师，或加入</a:t>
            </a:r>
            <a:r>
              <a:rPr lang="en-US" altLang="zh-CN" sz="2800" b="1">
                <a:solidFill>
                  <a:srgbClr val="2F8055"/>
                </a:solidFill>
                <a:sym typeface="+mn-ea"/>
              </a:rPr>
              <a:t>QQ</a:t>
            </a:r>
            <a:r>
              <a:rPr lang="zh-CN" altLang="en-US" sz="2800" b="1">
                <a:solidFill>
                  <a:srgbClr val="2F8055"/>
                </a:solidFill>
                <a:sym typeface="+mn-ea"/>
              </a:rPr>
              <a:t>群讨论问题</a:t>
            </a:r>
          </a:p>
          <a:p>
            <a:pPr>
              <a:lnSpc>
                <a:spcPct val="140000"/>
              </a:lnSpc>
            </a:pPr>
            <a:endParaRPr lang="en-US" altLang="zh-CN" sz="2800" b="1">
              <a:solidFill>
                <a:srgbClr val="2F8055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2800" b="1">
              <a:solidFill>
                <a:srgbClr val="2F8055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2F8055"/>
                </a:solidFill>
                <a:sym typeface="+mn-ea"/>
              </a:rPr>
              <a:t>全国客服热线：400-829-3579</a:t>
            </a:r>
          </a:p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2F8055"/>
                </a:solidFill>
                <a:sym typeface="+mn-ea"/>
              </a:rPr>
              <a:t>服   务   时   间 :  8:30-24:00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95523" y="828790"/>
            <a:ext cx="11829255" cy="37306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0" name="object 7"/>
          <p:cNvSpPr/>
          <p:nvPr/>
        </p:nvSpPr>
        <p:spPr>
          <a:xfrm>
            <a:off x="1023399" y="1363635"/>
            <a:ext cx="4481855" cy="731700"/>
          </a:xfrm>
          <a:custGeom>
            <a:avLst/>
            <a:gdLst/>
            <a:ahLst/>
            <a:cxnLst/>
            <a:rect l="l" t="t" r="r" b="b"/>
            <a:pathLst>
              <a:path w="7101205" h="1721485">
                <a:moveTo>
                  <a:pt x="7100946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7100946" y="0"/>
                </a:lnTo>
                <a:lnTo>
                  <a:pt x="7100946" y="172113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5" name="Freeform 13"/>
          <p:cNvSpPr>
            <a:spLocks noEditPoints="1"/>
          </p:cNvSpPr>
          <p:nvPr/>
        </p:nvSpPr>
        <p:spPr bwMode="auto">
          <a:xfrm>
            <a:off x="1251514" y="1567644"/>
            <a:ext cx="288798" cy="385065"/>
          </a:xfrm>
          <a:custGeom>
            <a:avLst/>
            <a:gdLst/>
            <a:ahLst/>
            <a:cxnLst>
              <a:cxn ang="0">
                <a:pos x="66" y="171"/>
              </a:cxn>
              <a:cxn ang="0">
                <a:pos x="116" y="111"/>
              </a:cxn>
              <a:cxn ang="0">
                <a:pos x="133" y="67"/>
              </a:cxn>
              <a:cxn ang="0">
                <a:pos x="66" y="0"/>
              </a:cxn>
              <a:cxn ang="0">
                <a:pos x="0" y="67"/>
              </a:cxn>
              <a:cxn ang="0">
                <a:pos x="13" y="108"/>
              </a:cxn>
              <a:cxn ang="0">
                <a:pos x="13" y="108"/>
              </a:cxn>
              <a:cxn ang="0">
                <a:pos x="14" y="108"/>
              </a:cxn>
              <a:cxn ang="0">
                <a:pos x="16" y="111"/>
              </a:cxn>
              <a:cxn ang="0">
                <a:pos x="66" y="171"/>
              </a:cxn>
              <a:cxn ang="0">
                <a:pos x="26" y="67"/>
              </a:cxn>
              <a:cxn ang="0">
                <a:pos x="66" y="26"/>
              </a:cxn>
              <a:cxn ang="0">
                <a:pos x="107" y="67"/>
              </a:cxn>
              <a:cxn ang="0">
                <a:pos x="66" y="108"/>
              </a:cxn>
              <a:cxn ang="0">
                <a:pos x="26" y="67"/>
              </a:cxn>
            </a:cxnLst>
            <a:rect l="0" t="0" r="r" b="b"/>
            <a:pathLst>
              <a:path w="133" h="171">
                <a:moveTo>
                  <a:pt x="66" y="171"/>
                </a:moveTo>
                <a:cubicBezTo>
                  <a:pt x="116" y="111"/>
                  <a:pt x="116" y="111"/>
                  <a:pt x="116" y="111"/>
                </a:cubicBezTo>
                <a:cubicBezTo>
                  <a:pt x="126" y="99"/>
                  <a:pt x="133" y="84"/>
                  <a:pt x="133" y="67"/>
                </a:cubicBezTo>
                <a:cubicBezTo>
                  <a:pt x="133" y="30"/>
                  <a:pt x="103" y="0"/>
                  <a:pt x="66" y="0"/>
                </a:cubicBezTo>
                <a:cubicBezTo>
                  <a:pt x="29" y="0"/>
                  <a:pt x="0" y="30"/>
                  <a:pt x="0" y="67"/>
                </a:cubicBezTo>
                <a:cubicBezTo>
                  <a:pt x="0" y="82"/>
                  <a:pt x="5" y="96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4" y="109"/>
                  <a:pt x="15" y="110"/>
                  <a:pt x="16" y="111"/>
                </a:cubicBezTo>
                <a:lnTo>
                  <a:pt x="66" y="171"/>
                </a:lnTo>
                <a:close/>
                <a:moveTo>
                  <a:pt x="26" y="67"/>
                </a:moveTo>
                <a:cubicBezTo>
                  <a:pt x="26" y="45"/>
                  <a:pt x="44" y="26"/>
                  <a:pt x="66" y="26"/>
                </a:cubicBezTo>
                <a:cubicBezTo>
                  <a:pt x="89" y="26"/>
                  <a:pt x="107" y="45"/>
                  <a:pt x="107" y="67"/>
                </a:cubicBezTo>
                <a:cubicBezTo>
                  <a:pt x="107" y="89"/>
                  <a:pt x="89" y="108"/>
                  <a:pt x="66" y="108"/>
                </a:cubicBezTo>
                <a:cubicBezTo>
                  <a:pt x="44" y="108"/>
                  <a:pt x="26" y="89"/>
                  <a:pt x="26" y="67"/>
                </a:cubicBezTo>
                <a:close/>
              </a:path>
            </a:pathLst>
          </a:custGeom>
          <a:solidFill>
            <a:srgbClr val="4BBC8E"/>
          </a:solidFill>
          <a:ln w="9525">
            <a:noFill/>
            <a:round/>
          </a:ln>
        </p:spPr>
        <p:txBody>
          <a:bodyPr vert="horz" wrap="square" lIns="55449" tIns="27725" rIns="55449" bIns="27725" numCol="1" anchor="t" anchorCtr="0" compatLnSpc="1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object 6"/>
          <p:cNvSpPr/>
          <p:nvPr/>
        </p:nvSpPr>
        <p:spPr>
          <a:xfrm>
            <a:off x="1044773" y="2474924"/>
            <a:ext cx="808236" cy="666058"/>
          </a:xfrm>
          <a:custGeom>
            <a:avLst/>
            <a:gdLst/>
            <a:ahLst/>
            <a:cxnLst/>
            <a:rect l="l" t="t" r="r" b="b"/>
            <a:pathLst>
              <a:path w="1731645" h="1721485">
                <a:moveTo>
                  <a:pt x="1731287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1731287" y="0"/>
                </a:lnTo>
                <a:lnTo>
                  <a:pt x="1731287" y="1721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7" name="object 7"/>
          <p:cNvSpPr/>
          <p:nvPr/>
        </p:nvSpPr>
        <p:spPr>
          <a:xfrm>
            <a:off x="1054205" y="2457220"/>
            <a:ext cx="4451050" cy="705140"/>
          </a:xfrm>
          <a:custGeom>
            <a:avLst/>
            <a:gdLst/>
            <a:ahLst/>
            <a:cxnLst/>
            <a:rect l="l" t="t" r="r" b="b"/>
            <a:pathLst>
              <a:path w="7101205" h="1721485">
                <a:moveTo>
                  <a:pt x="7100946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7100946" y="0"/>
                </a:lnTo>
                <a:lnTo>
                  <a:pt x="7100946" y="172113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0" name="object 7"/>
          <p:cNvSpPr/>
          <p:nvPr/>
        </p:nvSpPr>
        <p:spPr>
          <a:xfrm>
            <a:off x="6274373" y="1363635"/>
            <a:ext cx="4602170" cy="751382"/>
          </a:xfrm>
          <a:custGeom>
            <a:avLst/>
            <a:gdLst/>
            <a:ahLst/>
            <a:cxnLst/>
            <a:rect l="l" t="t" r="r" b="b"/>
            <a:pathLst>
              <a:path w="7101205" h="1721485">
                <a:moveTo>
                  <a:pt x="7100946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7100946" y="0"/>
                </a:lnTo>
                <a:lnTo>
                  <a:pt x="7100946" y="172113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1" name="object 6"/>
          <p:cNvSpPr/>
          <p:nvPr/>
        </p:nvSpPr>
        <p:spPr>
          <a:xfrm>
            <a:off x="6273215" y="1362487"/>
            <a:ext cx="836672" cy="732848"/>
          </a:xfrm>
          <a:custGeom>
            <a:avLst/>
            <a:gdLst/>
            <a:ahLst/>
            <a:cxnLst/>
            <a:rect l="l" t="t" r="r" b="b"/>
            <a:pathLst>
              <a:path w="1731645" h="1721485">
                <a:moveTo>
                  <a:pt x="1731287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1731287" y="0"/>
                </a:lnTo>
                <a:lnTo>
                  <a:pt x="1731287" y="1721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3" name="object 7"/>
          <p:cNvSpPr/>
          <p:nvPr/>
        </p:nvSpPr>
        <p:spPr>
          <a:xfrm>
            <a:off x="6306487" y="2450316"/>
            <a:ext cx="4459576" cy="666058"/>
          </a:xfrm>
          <a:custGeom>
            <a:avLst/>
            <a:gdLst/>
            <a:ahLst/>
            <a:cxnLst/>
            <a:rect l="l" t="t" r="r" b="b"/>
            <a:pathLst>
              <a:path w="7101205" h="1721485">
                <a:moveTo>
                  <a:pt x="7100946" y="1721130"/>
                </a:moveTo>
                <a:lnTo>
                  <a:pt x="0" y="1721130"/>
                </a:lnTo>
                <a:lnTo>
                  <a:pt x="0" y="0"/>
                </a:lnTo>
                <a:lnTo>
                  <a:pt x="7100946" y="0"/>
                </a:lnTo>
                <a:lnTo>
                  <a:pt x="7100946" y="1721130"/>
                </a:lnTo>
                <a:close/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9130" y="1363634"/>
            <a:ext cx="9857413" cy="1770444"/>
            <a:chOff x="1019130" y="1363634"/>
            <a:chExt cx="9857413" cy="1770444"/>
          </a:xfrm>
        </p:grpSpPr>
        <p:grpSp>
          <p:nvGrpSpPr>
            <p:cNvPr id="4" name="组合 3"/>
            <p:cNvGrpSpPr/>
            <p:nvPr/>
          </p:nvGrpSpPr>
          <p:grpSpPr>
            <a:xfrm>
              <a:off x="1019130" y="1363634"/>
              <a:ext cx="9857413" cy="1770444"/>
              <a:chOff x="1019130" y="1363634"/>
              <a:chExt cx="9857413" cy="1770444"/>
            </a:xfrm>
          </p:grpSpPr>
          <p:sp>
            <p:nvSpPr>
              <p:cNvPr id="38" name="object 4"/>
              <p:cNvSpPr txBox="1"/>
              <p:nvPr/>
            </p:nvSpPr>
            <p:spPr>
              <a:xfrm>
                <a:off x="1906371" y="1505663"/>
                <a:ext cx="3557997" cy="48577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620"/>
                <a:r>
                  <a:rPr lang="en-US" altLang="zh-CN" sz="1575" b="1" dirty="0">
                    <a:solidFill>
                      <a:schemeClr val="bg1"/>
                    </a:solidFill>
                  </a:rPr>
                  <a:t>1.</a:t>
                </a:r>
                <a:r>
                  <a:rPr lang="zh-CN" altLang="zh-CN" sz="1575" b="1" dirty="0">
                    <a:solidFill>
                      <a:schemeClr val="bg1"/>
                    </a:solidFill>
                  </a:rPr>
                  <a:t>在线学习时间：</a:t>
                </a:r>
                <a:endParaRPr lang="en-US" altLang="zh-CN" sz="1575" b="1" dirty="0">
                  <a:solidFill>
                    <a:schemeClr val="bg1"/>
                  </a:solidFill>
                </a:endParaRPr>
              </a:p>
              <a:p>
                <a:pPr marL="7620"/>
                <a:r>
                  <a:rPr lang="en-US" altLang="zh-CN" sz="1575" b="1" dirty="0">
                    <a:solidFill>
                      <a:schemeClr val="bg1"/>
                    </a:solidFill>
                  </a:rPr>
                  <a:t>  9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0:00 —— 12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</a:rPr>
                  <a:t>21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23:59</a:t>
                </a:r>
                <a:endParaRPr lang="zh-CN" altLang="zh-CN" sz="1575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bject 6"/>
              <p:cNvSpPr/>
              <p:nvPr/>
            </p:nvSpPr>
            <p:spPr>
              <a:xfrm>
                <a:off x="1019130" y="1363634"/>
                <a:ext cx="833879" cy="711151"/>
              </a:xfrm>
              <a:custGeom>
                <a:avLst/>
                <a:gdLst/>
                <a:ahLst/>
                <a:cxnLst/>
                <a:rect l="l" t="t" r="r" b="b"/>
                <a:pathLst>
                  <a:path w="1731645" h="1721485">
                    <a:moveTo>
                      <a:pt x="1731287" y="1721130"/>
                    </a:moveTo>
                    <a:lnTo>
                      <a:pt x="0" y="1721130"/>
                    </a:lnTo>
                    <a:lnTo>
                      <a:pt x="0" y="0"/>
                    </a:lnTo>
                    <a:lnTo>
                      <a:pt x="1731287" y="0"/>
                    </a:lnTo>
                    <a:lnTo>
                      <a:pt x="1731287" y="17211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object 6"/>
              <p:cNvSpPr/>
              <p:nvPr/>
            </p:nvSpPr>
            <p:spPr>
              <a:xfrm>
                <a:off x="6301651" y="2468020"/>
                <a:ext cx="808236" cy="666058"/>
              </a:xfrm>
              <a:custGeom>
                <a:avLst/>
                <a:gdLst/>
                <a:ahLst/>
                <a:cxnLst/>
                <a:rect l="l" t="t" r="r" b="b"/>
                <a:pathLst>
                  <a:path w="1731645" h="1721485">
                    <a:moveTo>
                      <a:pt x="1731287" y="1721130"/>
                    </a:moveTo>
                    <a:lnTo>
                      <a:pt x="0" y="1721130"/>
                    </a:lnTo>
                    <a:lnTo>
                      <a:pt x="0" y="0"/>
                    </a:lnTo>
                    <a:lnTo>
                      <a:pt x="1731287" y="0"/>
                    </a:lnTo>
                    <a:lnTo>
                      <a:pt x="1731287" y="172113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4"/>
              <p:cNvSpPr txBox="1"/>
              <p:nvPr/>
            </p:nvSpPr>
            <p:spPr>
              <a:xfrm>
                <a:off x="7195326" y="1525690"/>
                <a:ext cx="3681217" cy="48577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620"/>
                <a:r>
                  <a:rPr lang="en-US" altLang="zh-CN" sz="1575" b="1" dirty="0">
                    <a:solidFill>
                      <a:schemeClr val="bg1"/>
                    </a:solidFill>
                    <a:cs typeface="Trebuchet MS" panose="020B0603020202020204"/>
                  </a:rPr>
                  <a:t>2.</a:t>
                </a:r>
                <a:r>
                  <a:rPr lang="zh-CN" altLang="en-US" sz="1575" b="1" dirty="0">
                    <a:solidFill>
                      <a:schemeClr val="bg1"/>
                    </a:solidFill>
                    <a:cs typeface="Trebuchet MS" panose="020B0603020202020204"/>
                  </a:rPr>
                  <a:t>期末考试时间：</a:t>
                </a:r>
                <a:endParaRPr lang="en-US" altLang="zh-CN" sz="1575" b="1" dirty="0">
                  <a:solidFill>
                    <a:schemeClr val="bg1"/>
                  </a:solidFill>
                  <a:cs typeface="Trebuchet MS" panose="020B0603020202020204"/>
                </a:endParaRPr>
              </a:p>
              <a:p>
                <a:pPr marL="7620"/>
                <a:r>
                  <a:rPr lang="en-US" altLang="zh-CN" sz="1575" b="1" dirty="0">
                    <a:solidFill>
                      <a:schemeClr val="bg1"/>
                    </a:solidFill>
                    <a:cs typeface="Trebuchet MS" panose="020B0603020202020204"/>
                  </a:rPr>
                  <a:t>   12</a:t>
                </a:r>
                <a:r>
                  <a:rPr lang="zh-CN" altLang="en-US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22</a:t>
                </a:r>
                <a:r>
                  <a:rPr lang="zh-CN" altLang="en-US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0:00 </a:t>
                </a:r>
                <a:r>
                  <a:rPr lang="en-US" altLang="zh-CN" sz="1575" b="1" dirty="0">
                    <a:solidFill>
                      <a:schemeClr val="bg1"/>
                    </a:solidFill>
                    <a:cs typeface="Trebuchet MS" panose="020B0603020202020204"/>
                  </a:rPr>
                  <a:t>——12</a:t>
                </a:r>
                <a:r>
                  <a:rPr lang="zh-CN" altLang="en-US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26</a:t>
                </a:r>
                <a:r>
                  <a:rPr lang="zh-CN" altLang="en-US" sz="1575" b="1" dirty="0" smtClean="0">
                    <a:solidFill>
                      <a:schemeClr val="bg1"/>
                    </a:solidFill>
                    <a:cs typeface="Trebuchet MS" panose="020B0603020202020204"/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23:59</a:t>
                </a:r>
                <a:endParaRPr sz="1575" b="1" dirty="0">
                  <a:solidFill>
                    <a:schemeClr val="bg1"/>
                  </a:solidFill>
                  <a:cs typeface="Trebuchet MS" panose="020B0603020202020204"/>
                </a:endParaRPr>
              </a:p>
            </p:txBody>
          </p:sp>
          <p:sp>
            <p:nvSpPr>
              <p:cNvPr id="81" name="object 4"/>
              <p:cNvSpPr txBox="1"/>
              <p:nvPr/>
            </p:nvSpPr>
            <p:spPr>
              <a:xfrm>
                <a:off x="1940780" y="2565409"/>
                <a:ext cx="3580297" cy="48577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en-US" altLang="zh-CN" sz="1575" b="1" dirty="0">
                    <a:solidFill>
                      <a:schemeClr val="bg1"/>
                    </a:solidFill>
                  </a:rPr>
                  <a:t>3.</a:t>
                </a:r>
                <a:r>
                  <a:rPr lang="zh-CN" altLang="zh-CN" sz="1575" b="1" dirty="0">
                    <a:solidFill>
                      <a:schemeClr val="bg1"/>
                    </a:solidFill>
                  </a:rPr>
                  <a:t>成绩</a:t>
                </a:r>
                <a:r>
                  <a:rPr lang="zh-CN" altLang="en-US" sz="1575" b="1" dirty="0">
                    <a:solidFill>
                      <a:schemeClr val="bg1"/>
                    </a:solidFill>
                  </a:rPr>
                  <a:t>确认</a:t>
                </a:r>
                <a:r>
                  <a:rPr lang="zh-CN" altLang="zh-CN" sz="1575" b="1" dirty="0">
                    <a:solidFill>
                      <a:schemeClr val="bg1"/>
                    </a:solidFill>
                  </a:rPr>
                  <a:t>期：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12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</a:rPr>
                  <a:t>27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0:00 —— 12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月</a:t>
                </a:r>
                <a:r>
                  <a:rPr lang="en-US" altLang="zh-CN" sz="1575" b="1" dirty="0" smtClean="0">
                    <a:solidFill>
                      <a:schemeClr val="bg1"/>
                    </a:solidFill>
                  </a:rPr>
                  <a:t>29</a:t>
                </a:r>
                <a:r>
                  <a:rPr lang="zh-CN" altLang="zh-CN" sz="1575" b="1" dirty="0" smtClean="0">
                    <a:solidFill>
                      <a:schemeClr val="bg1"/>
                    </a:solidFill>
                  </a:rPr>
                  <a:t>日</a:t>
                </a:r>
                <a:r>
                  <a:rPr lang="en-US" altLang="zh-CN" sz="1575" b="1" dirty="0">
                    <a:solidFill>
                      <a:schemeClr val="bg1"/>
                    </a:solidFill>
                  </a:rPr>
                  <a:t>23:59</a:t>
                </a:r>
                <a:r>
                  <a:rPr lang="zh-CN" altLang="en-US" sz="1575" b="1" dirty="0">
                    <a:solidFill>
                      <a:srgbClr val="FF0000"/>
                    </a:solidFill>
                  </a:rPr>
                  <a:t>（</a:t>
                </a:r>
                <a:r>
                  <a:rPr lang="en-US" altLang="zh-CN" sz="1575" b="1" dirty="0">
                    <a:solidFill>
                      <a:srgbClr val="FF0000"/>
                    </a:solidFill>
                  </a:rPr>
                  <a:t>48</a:t>
                </a:r>
                <a:r>
                  <a:rPr lang="zh-CN" altLang="en-US" sz="1575" b="1" dirty="0">
                    <a:solidFill>
                      <a:srgbClr val="FF0000"/>
                    </a:solidFill>
                  </a:rPr>
                  <a:t>小时）</a:t>
                </a:r>
                <a:endParaRPr lang="en-US" altLang="zh-CN" sz="1575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6" name="object 4"/>
              <p:cNvSpPr txBox="1"/>
              <p:nvPr/>
            </p:nvSpPr>
            <p:spPr>
              <a:xfrm>
                <a:off x="7196012" y="2512418"/>
                <a:ext cx="3419373" cy="58293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455" b="1" dirty="0">
                    <a:solidFill>
                      <a:schemeClr val="bg1"/>
                    </a:solidFill>
                  </a:rPr>
                  <a:t>4.</a:t>
                </a:r>
                <a:r>
                  <a:rPr lang="zh-CN" altLang="zh-CN" sz="1455" b="1" dirty="0">
                    <a:solidFill>
                      <a:schemeClr val="bg1"/>
                    </a:solidFill>
                  </a:rPr>
                  <a:t>成绩发布：全客观题月日平台自动发布</a:t>
                </a:r>
                <a:r>
                  <a:rPr lang="zh-CN" altLang="en-US" sz="1455" b="1" dirty="0">
                    <a:solidFill>
                      <a:schemeClr val="bg1"/>
                    </a:solidFill>
                  </a:rPr>
                  <a:t>；主观题课程由老师批阅后手动发布</a:t>
                </a:r>
                <a:endParaRPr lang="en-US" altLang="zh-CN" sz="1455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9" name="Группа 59"/>
              <p:cNvGrpSpPr/>
              <p:nvPr/>
            </p:nvGrpSpPr>
            <p:grpSpPr>
              <a:xfrm>
                <a:off x="6522102" y="1594070"/>
                <a:ext cx="257993" cy="258956"/>
                <a:chOff x="11193463" y="5003800"/>
                <a:chExt cx="425450" cy="427038"/>
              </a:xfrm>
            </p:grpSpPr>
            <p:sp>
              <p:nvSpPr>
                <p:cNvPr id="90" name="Freeform 10"/>
                <p:cNvSpPr/>
                <p:nvPr/>
              </p:nvSpPr>
              <p:spPr bwMode="auto">
                <a:xfrm>
                  <a:off x="11193463" y="5326063"/>
                  <a:ext cx="104775" cy="104775"/>
                </a:xfrm>
                <a:custGeom>
                  <a:avLst/>
                  <a:gdLst/>
                  <a:ahLst/>
                  <a:cxnLst>
                    <a:cxn ang="0">
                      <a:pos x="66" y="48"/>
                    </a:cxn>
                    <a:cxn ang="0">
                      <a:pos x="0" y="66"/>
                    </a:cxn>
                    <a:cxn ang="0">
                      <a:pos x="18" y="0"/>
                    </a:cxn>
                    <a:cxn ang="0">
                      <a:pos x="66" y="48"/>
                    </a:cxn>
                  </a:cxnLst>
                  <a:rect l="0" t="0" r="r" b="b"/>
                  <a:pathLst>
                    <a:path w="66" h="66">
                      <a:moveTo>
                        <a:pt x="66" y="48"/>
                      </a:moveTo>
                      <a:lnTo>
                        <a:pt x="0" y="66"/>
                      </a:lnTo>
                      <a:lnTo>
                        <a:pt x="18" y="0"/>
                      </a:lnTo>
                      <a:lnTo>
                        <a:pt x="66" y="48"/>
                      </a:lnTo>
                      <a:close/>
                    </a:path>
                  </a:pathLst>
                </a:custGeom>
                <a:solidFill>
                  <a:srgbClr val="4BBC8E"/>
                </a:solidFill>
                <a:ln w="9525">
                  <a:noFill/>
                  <a:round/>
                </a:ln>
              </p:spPr>
              <p:txBody>
                <a:bodyPr vert="horz" wrap="square" lIns="55449" tIns="27725" rIns="55449" bIns="27725" numCol="1" anchor="t" anchorCtr="0" compatLnSpc="1"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11"/>
                <p:cNvSpPr/>
                <p:nvPr/>
              </p:nvSpPr>
              <p:spPr bwMode="auto">
                <a:xfrm>
                  <a:off x="11237913" y="5049838"/>
                  <a:ext cx="336550" cy="336550"/>
                </a:xfrm>
                <a:custGeom>
                  <a:avLst/>
                  <a:gdLst/>
                  <a:ahLst/>
                  <a:cxnLst>
                    <a:cxn ang="0">
                      <a:pos x="50" y="212"/>
                    </a:cxn>
                    <a:cxn ang="0">
                      <a:pos x="0" y="162"/>
                    </a:cxn>
                    <a:cxn ang="0">
                      <a:pos x="162" y="0"/>
                    </a:cxn>
                    <a:cxn ang="0">
                      <a:pos x="212" y="49"/>
                    </a:cxn>
                    <a:cxn ang="0">
                      <a:pos x="50" y="212"/>
                    </a:cxn>
                  </a:cxnLst>
                  <a:rect l="0" t="0" r="r" b="b"/>
                  <a:pathLst>
                    <a:path w="212" h="212">
                      <a:moveTo>
                        <a:pt x="50" y="212"/>
                      </a:moveTo>
                      <a:lnTo>
                        <a:pt x="0" y="162"/>
                      </a:lnTo>
                      <a:lnTo>
                        <a:pt x="162" y="0"/>
                      </a:lnTo>
                      <a:lnTo>
                        <a:pt x="212" y="49"/>
                      </a:lnTo>
                      <a:lnTo>
                        <a:pt x="50" y="212"/>
                      </a:lnTo>
                      <a:close/>
                    </a:path>
                  </a:pathLst>
                </a:custGeom>
                <a:solidFill>
                  <a:srgbClr val="4BBC8E"/>
                </a:solidFill>
                <a:ln w="9525">
                  <a:noFill/>
                  <a:round/>
                </a:ln>
              </p:spPr>
              <p:txBody>
                <a:bodyPr vert="horz" wrap="square" lIns="55449" tIns="27725" rIns="55449" bIns="27725" numCol="1" anchor="t" anchorCtr="0" compatLnSpc="1"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12"/>
                <p:cNvSpPr/>
                <p:nvPr/>
              </p:nvSpPr>
              <p:spPr bwMode="auto">
                <a:xfrm>
                  <a:off x="11514138" y="5003800"/>
                  <a:ext cx="104775" cy="107950"/>
                </a:xfrm>
                <a:custGeom>
                  <a:avLst/>
                  <a:gdLst/>
                  <a:ahLst/>
                  <a:cxnLst>
                    <a:cxn ang="0">
                      <a:pos x="29" y="41"/>
                    </a:cxn>
                    <a:cxn ang="0">
                      <a:pos x="0" y="11"/>
                    </a:cxn>
                    <a:cxn ang="0">
                      <a:pos x="9" y="2"/>
                    </a:cxn>
                    <a:cxn ang="0">
                      <a:pos x="13" y="0"/>
                    </a:cxn>
                    <a:cxn ang="0">
                      <a:pos x="18" y="2"/>
                    </a:cxn>
                    <a:cxn ang="0">
                      <a:pos x="39" y="23"/>
                    </a:cxn>
                    <a:cxn ang="0">
                      <a:pos x="40" y="27"/>
                    </a:cxn>
                    <a:cxn ang="0">
                      <a:pos x="39" y="31"/>
                    </a:cxn>
                    <a:cxn ang="0">
                      <a:pos x="29" y="41"/>
                    </a:cxn>
                  </a:cxnLst>
                  <a:rect l="0" t="0" r="r" b="b"/>
                  <a:pathLst>
                    <a:path w="40" h="41">
                      <a:moveTo>
                        <a:pt x="29" y="4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0" y="1"/>
                        <a:pt x="12" y="0"/>
                        <a:pt x="13" y="0"/>
                      </a:cubicBezTo>
                      <a:cubicBezTo>
                        <a:pt x="15" y="0"/>
                        <a:pt x="17" y="1"/>
                        <a:pt x="18" y="2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40" y="24"/>
                        <a:pt x="40" y="25"/>
                        <a:pt x="40" y="27"/>
                      </a:cubicBezTo>
                      <a:cubicBezTo>
                        <a:pt x="40" y="29"/>
                        <a:pt x="40" y="30"/>
                        <a:pt x="39" y="31"/>
                      </a:cubicBezTo>
                      <a:lnTo>
                        <a:pt x="29" y="41"/>
                      </a:lnTo>
                      <a:close/>
                    </a:path>
                  </a:pathLst>
                </a:custGeom>
                <a:solidFill>
                  <a:srgbClr val="4BBC8E"/>
                </a:solidFill>
                <a:ln w="9525">
                  <a:noFill/>
                  <a:round/>
                </a:ln>
              </p:spPr>
              <p:txBody>
                <a:bodyPr vert="horz" wrap="square" lIns="55449" tIns="27725" rIns="55449" bIns="27725" numCol="1" anchor="t" anchorCtr="0" compatLnSpc="1"/>
                <a:lstStyle/>
                <a:p>
                  <a:endParaRPr lang="ru-RU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3" name="Freeform 6"/>
              <p:cNvSpPr/>
              <p:nvPr/>
            </p:nvSpPr>
            <p:spPr bwMode="auto">
              <a:xfrm>
                <a:off x="1206268" y="2607389"/>
                <a:ext cx="416833" cy="401430"/>
              </a:xfrm>
              <a:custGeom>
                <a:avLst/>
                <a:gdLst/>
                <a:ahLst/>
                <a:cxnLst>
                  <a:cxn ang="0">
                    <a:pos x="256" y="212"/>
                  </a:cxn>
                  <a:cxn ang="0">
                    <a:pos x="180" y="136"/>
                  </a:cxn>
                  <a:cxn ang="0">
                    <a:pos x="161" y="138"/>
                  </a:cxn>
                  <a:cxn ang="0">
                    <a:pos x="153" y="129"/>
                  </a:cxn>
                  <a:cxn ang="0">
                    <a:pos x="180" y="102"/>
                  </a:cxn>
                  <a:cxn ang="0">
                    <a:pos x="232" y="90"/>
                  </a:cxn>
                  <a:cxn ang="0">
                    <a:pos x="245" y="39"/>
                  </a:cxn>
                  <a:cxn ang="0">
                    <a:pos x="223" y="60"/>
                  </a:cxn>
                  <a:cxn ang="0">
                    <a:pos x="202" y="60"/>
                  </a:cxn>
                  <a:cxn ang="0">
                    <a:pos x="189" y="47"/>
                  </a:cxn>
                  <a:cxn ang="0">
                    <a:pos x="189" y="26"/>
                  </a:cxn>
                  <a:cxn ang="0">
                    <a:pos x="211" y="5"/>
                  </a:cxn>
                  <a:cxn ang="0">
                    <a:pos x="160" y="17"/>
                  </a:cxn>
                  <a:cxn ang="0">
                    <a:pos x="147" y="69"/>
                  </a:cxn>
                  <a:cxn ang="0">
                    <a:pos x="120" y="97"/>
                  </a:cxn>
                  <a:cxn ang="0">
                    <a:pos x="85" y="62"/>
                  </a:cxn>
                  <a:cxn ang="0">
                    <a:pos x="91" y="56"/>
                  </a:cxn>
                  <a:cxn ang="0">
                    <a:pos x="62" y="27"/>
                  </a:cxn>
                  <a:cxn ang="0">
                    <a:pos x="45" y="14"/>
                  </a:cxn>
                  <a:cxn ang="0">
                    <a:pos x="27" y="32"/>
                  </a:cxn>
                  <a:cxn ang="0">
                    <a:pos x="40" y="49"/>
                  </a:cxn>
                  <a:cxn ang="0">
                    <a:pos x="68" y="78"/>
                  </a:cxn>
                  <a:cxn ang="0">
                    <a:pos x="74" y="72"/>
                  </a:cxn>
                  <a:cxn ang="0">
                    <a:pos x="109" y="107"/>
                  </a:cxn>
                  <a:cxn ang="0">
                    <a:pos x="70" y="147"/>
                  </a:cxn>
                  <a:cxn ang="0">
                    <a:pos x="18" y="159"/>
                  </a:cxn>
                  <a:cxn ang="0">
                    <a:pos x="6" y="210"/>
                  </a:cxn>
                  <a:cxn ang="0">
                    <a:pos x="27" y="189"/>
                  </a:cxn>
                  <a:cxn ang="0">
                    <a:pos x="48" y="189"/>
                  </a:cxn>
                  <a:cxn ang="0">
                    <a:pos x="61" y="201"/>
                  </a:cxn>
                  <a:cxn ang="0">
                    <a:pos x="61" y="223"/>
                  </a:cxn>
                  <a:cxn ang="0">
                    <a:pos x="40" y="244"/>
                  </a:cxn>
                  <a:cxn ang="0">
                    <a:pos x="90" y="231"/>
                  </a:cxn>
                  <a:cxn ang="0">
                    <a:pos x="103" y="179"/>
                  </a:cxn>
                  <a:cxn ang="0">
                    <a:pos x="142" y="140"/>
                  </a:cxn>
                  <a:cxn ang="0">
                    <a:pos x="151" y="148"/>
                  </a:cxn>
                  <a:cxn ang="0">
                    <a:pos x="149" y="167"/>
                  </a:cxn>
                  <a:cxn ang="0">
                    <a:pos x="225" y="243"/>
                  </a:cxn>
                  <a:cxn ang="0">
                    <a:pos x="250" y="237"/>
                  </a:cxn>
                  <a:cxn ang="0">
                    <a:pos x="256" y="212"/>
                  </a:cxn>
                </a:cxnLst>
                <a:rect l="0" t="0" r="r" b="b"/>
                <a:pathLst>
                  <a:path w="261" h="249">
                    <a:moveTo>
                      <a:pt x="256" y="212"/>
                    </a:move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76" y="132"/>
                      <a:pt x="168" y="133"/>
                      <a:pt x="161" y="138"/>
                    </a:cubicBezTo>
                    <a:cubicBezTo>
                      <a:pt x="153" y="129"/>
                      <a:pt x="153" y="129"/>
                      <a:pt x="153" y="129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8" y="108"/>
                      <a:pt x="218" y="104"/>
                      <a:pt x="232" y="90"/>
                    </a:cubicBezTo>
                    <a:cubicBezTo>
                      <a:pt x="246" y="76"/>
                      <a:pt x="250" y="56"/>
                      <a:pt x="245" y="39"/>
                    </a:cubicBezTo>
                    <a:cubicBezTo>
                      <a:pt x="223" y="60"/>
                      <a:pt x="223" y="60"/>
                      <a:pt x="223" y="60"/>
                    </a:cubicBezTo>
                    <a:cubicBezTo>
                      <a:pt x="218" y="66"/>
                      <a:pt x="208" y="66"/>
                      <a:pt x="202" y="60"/>
                    </a:cubicBezTo>
                    <a:cubicBezTo>
                      <a:pt x="189" y="47"/>
                      <a:pt x="189" y="47"/>
                      <a:pt x="189" y="47"/>
                    </a:cubicBezTo>
                    <a:cubicBezTo>
                      <a:pt x="184" y="41"/>
                      <a:pt x="184" y="32"/>
                      <a:pt x="189" y="26"/>
                    </a:cubicBezTo>
                    <a:cubicBezTo>
                      <a:pt x="211" y="5"/>
                      <a:pt x="211" y="5"/>
                      <a:pt x="211" y="5"/>
                    </a:cubicBezTo>
                    <a:cubicBezTo>
                      <a:pt x="193" y="0"/>
                      <a:pt x="173" y="4"/>
                      <a:pt x="160" y="17"/>
                    </a:cubicBezTo>
                    <a:cubicBezTo>
                      <a:pt x="146" y="32"/>
                      <a:pt x="142" y="52"/>
                      <a:pt x="147" y="69"/>
                    </a:cubicBezTo>
                    <a:cubicBezTo>
                      <a:pt x="120" y="97"/>
                      <a:pt x="120" y="97"/>
                      <a:pt x="120" y="97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91" y="56"/>
                      <a:pt x="91" y="56"/>
                      <a:pt x="91" y="56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68" y="78"/>
                      <a:pt x="68" y="78"/>
                      <a:pt x="68" y="78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109" y="107"/>
                      <a:pt x="109" y="107"/>
                      <a:pt x="109" y="107"/>
                    </a:cubicBezTo>
                    <a:cubicBezTo>
                      <a:pt x="70" y="147"/>
                      <a:pt x="70" y="147"/>
                      <a:pt x="70" y="147"/>
                    </a:cubicBezTo>
                    <a:cubicBezTo>
                      <a:pt x="53" y="141"/>
                      <a:pt x="32" y="145"/>
                      <a:pt x="18" y="159"/>
                    </a:cubicBezTo>
                    <a:cubicBezTo>
                      <a:pt x="5" y="173"/>
                      <a:pt x="0" y="192"/>
                      <a:pt x="6" y="210"/>
                    </a:cubicBezTo>
                    <a:cubicBezTo>
                      <a:pt x="27" y="189"/>
                      <a:pt x="27" y="189"/>
                      <a:pt x="27" y="189"/>
                    </a:cubicBezTo>
                    <a:cubicBezTo>
                      <a:pt x="33" y="183"/>
                      <a:pt x="42" y="183"/>
                      <a:pt x="48" y="189"/>
                    </a:cubicBezTo>
                    <a:cubicBezTo>
                      <a:pt x="61" y="201"/>
                      <a:pt x="61" y="201"/>
                      <a:pt x="61" y="201"/>
                    </a:cubicBezTo>
                    <a:cubicBezTo>
                      <a:pt x="67" y="207"/>
                      <a:pt x="67" y="217"/>
                      <a:pt x="61" y="223"/>
                    </a:cubicBezTo>
                    <a:cubicBezTo>
                      <a:pt x="40" y="244"/>
                      <a:pt x="40" y="244"/>
                      <a:pt x="40" y="244"/>
                    </a:cubicBezTo>
                    <a:cubicBezTo>
                      <a:pt x="57" y="249"/>
                      <a:pt x="77" y="245"/>
                      <a:pt x="90" y="231"/>
                    </a:cubicBezTo>
                    <a:cubicBezTo>
                      <a:pt x="104" y="217"/>
                      <a:pt x="109" y="197"/>
                      <a:pt x="103" y="179"/>
                    </a:cubicBezTo>
                    <a:cubicBezTo>
                      <a:pt x="142" y="140"/>
                      <a:pt x="142" y="140"/>
                      <a:pt x="142" y="140"/>
                    </a:cubicBezTo>
                    <a:cubicBezTo>
                      <a:pt x="151" y="148"/>
                      <a:pt x="151" y="148"/>
                      <a:pt x="151" y="148"/>
                    </a:cubicBezTo>
                    <a:cubicBezTo>
                      <a:pt x="146" y="156"/>
                      <a:pt x="145" y="163"/>
                      <a:pt x="149" y="167"/>
                    </a:cubicBezTo>
                    <a:cubicBezTo>
                      <a:pt x="225" y="243"/>
                      <a:pt x="225" y="243"/>
                      <a:pt x="225" y="243"/>
                    </a:cubicBezTo>
                    <a:cubicBezTo>
                      <a:pt x="230" y="248"/>
                      <a:pt x="241" y="246"/>
                      <a:pt x="250" y="237"/>
                    </a:cubicBezTo>
                    <a:cubicBezTo>
                      <a:pt x="258" y="229"/>
                      <a:pt x="261" y="217"/>
                      <a:pt x="256" y="212"/>
                    </a:cubicBezTo>
                    <a:close/>
                  </a:path>
                </a:pathLst>
              </a:custGeom>
              <a:solidFill>
                <a:srgbClr val="4BBC8E"/>
              </a:solidFill>
              <a:ln w="9525">
                <a:noFill/>
                <a:round/>
              </a:ln>
            </p:spPr>
            <p:txBody>
              <a:bodyPr vert="horz" wrap="square" lIns="55449" tIns="27725" rIns="55449" bIns="27725" numCol="1" anchor="t" anchorCtr="0" compatLnSpc="1"/>
              <a:lstStyle/>
              <a:p>
                <a:endParaRPr lang="ru-RU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8" name="Freeform 5"/>
            <p:cNvSpPr>
              <a:spLocks noEditPoints="1"/>
            </p:cNvSpPr>
            <p:nvPr/>
          </p:nvSpPr>
          <p:spPr bwMode="auto">
            <a:xfrm>
              <a:off x="6558068" y="2648548"/>
              <a:ext cx="272433" cy="400467"/>
            </a:xfrm>
            <a:custGeom>
              <a:avLst/>
              <a:gdLst/>
              <a:ahLst/>
              <a:cxnLst>
                <a:cxn ang="0">
                  <a:pos x="154" y="100"/>
                </a:cxn>
                <a:cxn ang="0">
                  <a:pos x="154" y="64"/>
                </a:cxn>
                <a:cxn ang="0">
                  <a:pos x="89" y="0"/>
                </a:cxn>
                <a:cxn ang="0">
                  <a:pos x="82" y="0"/>
                </a:cxn>
                <a:cxn ang="0">
                  <a:pos x="17" y="64"/>
                </a:cxn>
                <a:cxn ang="0">
                  <a:pos x="17" y="100"/>
                </a:cxn>
                <a:cxn ang="0">
                  <a:pos x="0" y="100"/>
                </a:cxn>
                <a:cxn ang="0">
                  <a:pos x="0" y="248"/>
                </a:cxn>
                <a:cxn ang="0">
                  <a:pos x="171" y="248"/>
                </a:cxn>
                <a:cxn ang="0">
                  <a:pos x="171" y="100"/>
                </a:cxn>
                <a:cxn ang="0">
                  <a:pos x="154" y="100"/>
                </a:cxn>
                <a:cxn ang="0">
                  <a:pos x="86" y="223"/>
                </a:cxn>
                <a:cxn ang="0">
                  <a:pos x="69" y="207"/>
                </a:cxn>
                <a:cxn ang="0">
                  <a:pos x="77" y="194"/>
                </a:cxn>
                <a:cxn ang="0">
                  <a:pos x="77" y="166"/>
                </a:cxn>
                <a:cxn ang="0">
                  <a:pos x="86" y="157"/>
                </a:cxn>
                <a:cxn ang="0">
                  <a:pos x="94" y="166"/>
                </a:cxn>
                <a:cxn ang="0">
                  <a:pos x="94" y="194"/>
                </a:cxn>
                <a:cxn ang="0">
                  <a:pos x="102" y="207"/>
                </a:cxn>
                <a:cxn ang="0">
                  <a:pos x="86" y="223"/>
                </a:cxn>
                <a:cxn ang="0">
                  <a:pos x="127" y="100"/>
                </a:cxn>
                <a:cxn ang="0">
                  <a:pos x="44" y="100"/>
                </a:cxn>
                <a:cxn ang="0">
                  <a:pos x="44" y="64"/>
                </a:cxn>
                <a:cxn ang="0">
                  <a:pos x="82" y="27"/>
                </a:cxn>
                <a:cxn ang="0">
                  <a:pos x="89" y="27"/>
                </a:cxn>
                <a:cxn ang="0">
                  <a:pos x="127" y="64"/>
                </a:cxn>
                <a:cxn ang="0">
                  <a:pos x="127" y="100"/>
                </a:cxn>
              </a:cxnLst>
              <a:rect l="0" t="0" r="r" b="b"/>
              <a:pathLst>
                <a:path w="171" h="248">
                  <a:moveTo>
                    <a:pt x="154" y="100"/>
                  </a:moveTo>
                  <a:cubicBezTo>
                    <a:pt x="154" y="64"/>
                    <a:pt x="154" y="64"/>
                    <a:pt x="154" y="64"/>
                  </a:cubicBezTo>
                  <a:cubicBezTo>
                    <a:pt x="154" y="29"/>
                    <a:pt x="125" y="0"/>
                    <a:pt x="89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6" y="0"/>
                    <a:pt x="17" y="29"/>
                    <a:pt x="17" y="64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171" y="248"/>
                    <a:pt x="171" y="248"/>
                    <a:pt x="171" y="248"/>
                  </a:cubicBezTo>
                  <a:cubicBezTo>
                    <a:pt x="171" y="100"/>
                    <a:pt x="171" y="100"/>
                    <a:pt x="171" y="100"/>
                  </a:cubicBezTo>
                  <a:lnTo>
                    <a:pt x="154" y="100"/>
                  </a:lnTo>
                  <a:close/>
                  <a:moveTo>
                    <a:pt x="86" y="223"/>
                  </a:moveTo>
                  <a:cubicBezTo>
                    <a:pt x="77" y="223"/>
                    <a:pt x="69" y="216"/>
                    <a:pt x="69" y="207"/>
                  </a:cubicBezTo>
                  <a:cubicBezTo>
                    <a:pt x="69" y="202"/>
                    <a:pt x="72" y="197"/>
                    <a:pt x="77" y="194"/>
                  </a:cubicBezTo>
                  <a:cubicBezTo>
                    <a:pt x="77" y="166"/>
                    <a:pt x="77" y="166"/>
                    <a:pt x="77" y="166"/>
                  </a:cubicBezTo>
                  <a:cubicBezTo>
                    <a:pt x="77" y="161"/>
                    <a:pt x="81" y="157"/>
                    <a:pt x="86" y="157"/>
                  </a:cubicBezTo>
                  <a:cubicBezTo>
                    <a:pt x="90" y="157"/>
                    <a:pt x="94" y="161"/>
                    <a:pt x="94" y="166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9" y="197"/>
                    <a:pt x="102" y="202"/>
                    <a:pt x="102" y="207"/>
                  </a:cubicBezTo>
                  <a:cubicBezTo>
                    <a:pt x="102" y="216"/>
                    <a:pt x="94" y="223"/>
                    <a:pt x="86" y="223"/>
                  </a:cubicBezTo>
                  <a:close/>
                  <a:moveTo>
                    <a:pt x="127" y="100"/>
                  </a:moveTo>
                  <a:cubicBezTo>
                    <a:pt x="44" y="100"/>
                    <a:pt x="44" y="100"/>
                    <a:pt x="44" y="10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44"/>
                    <a:pt x="61" y="27"/>
                    <a:pt x="82" y="2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110" y="27"/>
                    <a:pt x="127" y="44"/>
                    <a:pt x="127" y="64"/>
                  </a:cubicBezTo>
                  <a:lnTo>
                    <a:pt x="127" y="100"/>
                  </a:lnTo>
                  <a:close/>
                </a:path>
              </a:pathLst>
            </a:custGeom>
            <a:solidFill>
              <a:srgbClr val="4BBC8E"/>
            </a:solidFill>
            <a:ln w="9525">
              <a:noFill/>
              <a:round/>
            </a:ln>
          </p:spPr>
          <p:txBody>
            <a:bodyPr vert="horz" wrap="square" lIns="55449" tIns="27725" rIns="55449" bIns="27725" numCol="1" anchor="t" anchorCtr="0" compatLnSpc="1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413">
            <a:off x="10482215" y="4836241"/>
            <a:ext cx="1790768" cy="1916405"/>
          </a:xfrm>
          <a:prstGeom prst="rect">
            <a:avLst/>
          </a:prstGeom>
        </p:spPr>
      </p:pic>
      <p:sp>
        <p:nvSpPr>
          <p:cNvPr id="42" name="Freeform 5"/>
          <p:cNvSpPr>
            <a:spLocks noEditPoints="1" noChangeArrowheads="1"/>
          </p:cNvSpPr>
          <p:nvPr/>
        </p:nvSpPr>
        <p:spPr bwMode="auto">
          <a:xfrm>
            <a:off x="320984" y="165308"/>
            <a:ext cx="514110" cy="421562"/>
          </a:xfrm>
          <a:custGeom>
            <a:avLst/>
            <a:gdLst>
              <a:gd name="T0" fmla="*/ 17 w 71"/>
              <a:gd name="T1" fmla="*/ 2 h 57"/>
              <a:gd name="T2" fmla="*/ 49 w 71"/>
              <a:gd name="T3" fmla="*/ 2 h 57"/>
              <a:gd name="T4" fmla="*/ 66 w 71"/>
              <a:gd name="T5" fmla="*/ 5 h 57"/>
              <a:gd name="T6" fmla="*/ 61 w 71"/>
              <a:gd name="T7" fmla="*/ 21 h 57"/>
              <a:gd name="T8" fmla="*/ 48 w 71"/>
              <a:gd name="T9" fmla="*/ 6 h 57"/>
              <a:gd name="T10" fmla="*/ 35 w 71"/>
              <a:gd name="T11" fmla="*/ 44 h 57"/>
              <a:gd name="T12" fmla="*/ 40 w 71"/>
              <a:gd name="T13" fmla="*/ 47 h 57"/>
              <a:gd name="T14" fmla="*/ 41 w 71"/>
              <a:gd name="T15" fmla="*/ 48 h 57"/>
              <a:gd name="T16" fmla="*/ 33 w 71"/>
              <a:gd name="T17" fmla="*/ 49 h 57"/>
              <a:gd name="T18" fmla="*/ 18 w 71"/>
              <a:gd name="T19" fmla="*/ 49 h 57"/>
              <a:gd name="T20" fmla="*/ 0 w 71"/>
              <a:gd name="T21" fmla="*/ 47 h 57"/>
              <a:gd name="T22" fmla="*/ 2 w 71"/>
              <a:gd name="T23" fmla="*/ 2 h 57"/>
              <a:gd name="T24" fmla="*/ 49 w 71"/>
              <a:gd name="T25" fmla="*/ 30 h 57"/>
              <a:gd name="T26" fmla="*/ 47 w 71"/>
              <a:gd name="T27" fmla="*/ 42 h 57"/>
              <a:gd name="T28" fmla="*/ 59 w 71"/>
              <a:gd name="T29" fmla="*/ 43 h 57"/>
              <a:gd name="T30" fmla="*/ 60 w 71"/>
              <a:gd name="T31" fmla="*/ 31 h 57"/>
              <a:gd name="T32" fmla="*/ 46 w 71"/>
              <a:gd name="T33" fmla="*/ 27 h 57"/>
              <a:gd name="T34" fmla="*/ 44 w 71"/>
              <a:gd name="T35" fmla="*/ 44 h 57"/>
              <a:gd name="T36" fmla="*/ 60 w 71"/>
              <a:gd name="T37" fmla="*/ 48 h 57"/>
              <a:gd name="T38" fmla="*/ 65 w 71"/>
              <a:gd name="T39" fmla="*/ 55 h 57"/>
              <a:gd name="T40" fmla="*/ 69 w 71"/>
              <a:gd name="T41" fmla="*/ 56 h 57"/>
              <a:gd name="T42" fmla="*/ 65 w 71"/>
              <a:gd name="T43" fmla="*/ 46 h 57"/>
              <a:gd name="T44" fmla="*/ 66 w 71"/>
              <a:gd name="T45" fmla="*/ 38 h 57"/>
              <a:gd name="T46" fmla="*/ 55 w 71"/>
              <a:gd name="T47" fmla="*/ 24 h 57"/>
              <a:gd name="T48" fmla="*/ 48 w 71"/>
              <a:gd name="T49" fmla="*/ 37 h 57"/>
              <a:gd name="T50" fmla="*/ 48 w 71"/>
              <a:gd name="T51" fmla="*/ 37 h 57"/>
              <a:gd name="T52" fmla="*/ 38 w 71"/>
              <a:gd name="T53" fmla="*/ 15 h 57"/>
              <a:gd name="T54" fmla="*/ 58 w 71"/>
              <a:gd name="T55" fmla="*/ 19 h 57"/>
              <a:gd name="T56" fmla="*/ 58 w 71"/>
              <a:gd name="T57" fmla="*/ 12 h 57"/>
              <a:gd name="T58" fmla="*/ 38 w 71"/>
              <a:gd name="T59" fmla="*/ 12 h 57"/>
              <a:gd name="T60" fmla="*/ 58 w 71"/>
              <a:gd name="T61" fmla="*/ 12 h 57"/>
              <a:gd name="T62" fmla="*/ 8 w 71"/>
              <a:gd name="T63" fmla="*/ 41 h 57"/>
              <a:gd name="T64" fmla="*/ 28 w 71"/>
              <a:gd name="T65" fmla="*/ 38 h 57"/>
              <a:gd name="T66" fmla="*/ 8 w 71"/>
              <a:gd name="T67" fmla="*/ 34 h 57"/>
              <a:gd name="T68" fmla="*/ 28 w 71"/>
              <a:gd name="T69" fmla="*/ 33 h 57"/>
              <a:gd name="T70" fmla="*/ 8 w 71"/>
              <a:gd name="T71" fmla="*/ 34 h 57"/>
              <a:gd name="T72" fmla="*/ 8 w 71"/>
              <a:gd name="T73" fmla="*/ 30 h 57"/>
              <a:gd name="T74" fmla="*/ 28 w 71"/>
              <a:gd name="T75" fmla="*/ 26 h 57"/>
              <a:gd name="T76" fmla="*/ 18 w 71"/>
              <a:gd name="T77" fmla="*/ 21 h 57"/>
              <a:gd name="T78" fmla="*/ 28 w 71"/>
              <a:gd name="T79" fmla="*/ 22 h 57"/>
              <a:gd name="T80" fmla="*/ 18 w 71"/>
              <a:gd name="T81" fmla="*/ 21 h 57"/>
              <a:gd name="T82" fmla="*/ 18 w 71"/>
              <a:gd name="T83" fmla="*/ 17 h 57"/>
              <a:gd name="T84" fmla="*/ 28 w 71"/>
              <a:gd name="T85" fmla="*/ 15 h 57"/>
              <a:gd name="T86" fmla="*/ 18 w 71"/>
              <a:gd name="T87" fmla="*/ 11 h 57"/>
              <a:gd name="T88" fmla="*/ 28 w 71"/>
              <a:gd name="T89" fmla="*/ 12 h 57"/>
              <a:gd name="T90" fmla="*/ 18 w 71"/>
              <a:gd name="T91" fmla="*/ 11 h 57"/>
              <a:gd name="T92" fmla="*/ 8 w 71"/>
              <a:gd name="T93" fmla="*/ 25 h 57"/>
              <a:gd name="T94" fmla="*/ 16 w 71"/>
              <a:gd name="T95" fmla="*/ 11 h 57"/>
              <a:gd name="T96" fmla="*/ 17 w 71"/>
              <a:gd name="T97" fmla="*/ 6 h 57"/>
              <a:gd name="T98" fmla="*/ 4 w 71"/>
              <a:gd name="T99" fmla="*/ 45 h 57"/>
              <a:gd name="T100" fmla="*/ 30 w 71"/>
              <a:gd name="T101" fmla="*/ 44 h 57"/>
              <a:gd name="T102" fmla="*/ 17 w 71"/>
              <a:gd name="T103" fmla="*/ 6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1" h="57">
                <a:moveTo>
                  <a:pt x="2" y="2"/>
                </a:moveTo>
                <a:cubicBezTo>
                  <a:pt x="7" y="3"/>
                  <a:pt x="12" y="2"/>
                  <a:pt x="17" y="2"/>
                </a:cubicBezTo>
                <a:cubicBezTo>
                  <a:pt x="23" y="1"/>
                  <a:pt x="29" y="0"/>
                  <a:pt x="33" y="2"/>
                </a:cubicBezTo>
                <a:cubicBezTo>
                  <a:pt x="37" y="0"/>
                  <a:pt x="43" y="1"/>
                  <a:pt x="49" y="2"/>
                </a:cubicBezTo>
                <a:cubicBezTo>
                  <a:pt x="54" y="2"/>
                  <a:pt x="59" y="3"/>
                  <a:pt x="63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6" y="24"/>
                  <a:pt x="66" y="24"/>
                  <a:pt x="66" y="24"/>
                </a:cubicBezTo>
                <a:cubicBezTo>
                  <a:pt x="64" y="23"/>
                  <a:pt x="63" y="22"/>
                  <a:pt x="61" y="21"/>
                </a:cubicBezTo>
                <a:cubicBezTo>
                  <a:pt x="61" y="7"/>
                  <a:pt x="61" y="7"/>
                  <a:pt x="61" y="7"/>
                </a:cubicBezTo>
                <a:cubicBezTo>
                  <a:pt x="57" y="7"/>
                  <a:pt x="52" y="7"/>
                  <a:pt x="48" y="6"/>
                </a:cubicBezTo>
                <a:cubicBezTo>
                  <a:pt x="43" y="6"/>
                  <a:pt x="38" y="5"/>
                  <a:pt x="35" y="6"/>
                </a:cubicBezTo>
                <a:cubicBezTo>
                  <a:pt x="35" y="44"/>
                  <a:pt x="35" y="44"/>
                  <a:pt x="35" y="44"/>
                </a:cubicBezTo>
                <a:cubicBezTo>
                  <a:pt x="36" y="44"/>
                  <a:pt x="37" y="44"/>
                  <a:pt x="38" y="44"/>
                </a:cubicBezTo>
                <a:cubicBezTo>
                  <a:pt x="39" y="45"/>
                  <a:pt x="40" y="46"/>
                  <a:pt x="40" y="47"/>
                </a:cubicBezTo>
                <a:cubicBezTo>
                  <a:pt x="41" y="48"/>
                  <a:pt x="41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38" y="48"/>
                  <a:pt x="35" y="48"/>
                  <a:pt x="34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29" y="48"/>
                  <a:pt x="24" y="48"/>
                  <a:pt x="18" y="49"/>
                </a:cubicBezTo>
                <a:cubicBezTo>
                  <a:pt x="13" y="50"/>
                  <a:pt x="7" y="50"/>
                  <a:pt x="2" y="50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"/>
                  <a:pt x="0" y="5"/>
                  <a:pt x="0" y="5"/>
                </a:cubicBezTo>
                <a:cubicBezTo>
                  <a:pt x="2" y="2"/>
                  <a:pt x="2" y="2"/>
                  <a:pt x="2" y="2"/>
                </a:cubicBezTo>
                <a:close/>
                <a:moveTo>
                  <a:pt x="55" y="28"/>
                </a:moveTo>
                <a:cubicBezTo>
                  <a:pt x="53" y="28"/>
                  <a:pt x="50" y="28"/>
                  <a:pt x="49" y="30"/>
                </a:cubicBezTo>
                <a:cubicBezTo>
                  <a:pt x="47" y="31"/>
                  <a:pt x="46" y="33"/>
                  <a:pt x="45" y="36"/>
                </a:cubicBezTo>
                <a:cubicBezTo>
                  <a:pt x="45" y="38"/>
                  <a:pt x="46" y="40"/>
                  <a:pt x="47" y="42"/>
                </a:cubicBezTo>
                <a:cubicBezTo>
                  <a:pt x="49" y="44"/>
                  <a:pt x="51" y="45"/>
                  <a:pt x="53" y="45"/>
                </a:cubicBezTo>
                <a:cubicBezTo>
                  <a:pt x="55" y="45"/>
                  <a:pt x="57" y="45"/>
                  <a:pt x="59" y="43"/>
                </a:cubicBezTo>
                <a:cubicBezTo>
                  <a:pt x="61" y="42"/>
                  <a:pt x="62" y="40"/>
                  <a:pt x="62" y="38"/>
                </a:cubicBezTo>
                <a:cubicBezTo>
                  <a:pt x="62" y="35"/>
                  <a:pt x="62" y="33"/>
                  <a:pt x="60" y="31"/>
                </a:cubicBezTo>
                <a:cubicBezTo>
                  <a:pt x="59" y="30"/>
                  <a:pt x="57" y="28"/>
                  <a:pt x="55" y="28"/>
                </a:cubicBezTo>
                <a:close/>
                <a:moveTo>
                  <a:pt x="46" y="27"/>
                </a:moveTo>
                <a:cubicBezTo>
                  <a:pt x="43" y="29"/>
                  <a:pt x="41" y="32"/>
                  <a:pt x="41" y="35"/>
                </a:cubicBezTo>
                <a:cubicBezTo>
                  <a:pt x="41" y="38"/>
                  <a:pt x="42" y="42"/>
                  <a:pt x="44" y="44"/>
                </a:cubicBezTo>
                <a:cubicBezTo>
                  <a:pt x="46" y="47"/>
                  <a:pt x="49" y="49"/>
                  <a:pt x="52" y="49"/>
                </a:cubicBezTo>
                <a:cubicBezTo>
                  <a:pt x="55" y="50"/>
                  <a:pt x="57" y="49"/>
                  <a:pt x="60" y="48"/>
                </a:cubicBezTo>
                <a:cubicBezTo>
                  <a:pt x="60" y="49"/>
                  <a:pt x="60" y="49"/>
                  <a:pt x="61" y="50"/>
                </a:cubicBezTo>
                <a:cubicBezTo>
                  <a:pt x="65" y="55"/>
                  <a:pt x="65" y="55"/>
                  <a:pt x="65" y="55"/>
                </a:cubicBezTo>
                <a:cubicBezTo>
                  <a:pt x="66" y="57"/>
                  <a:pt x="68" y="57"/>
                  <a:pt x="69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70" y="55"/>
                  <a:pt x="71" y="53"/>
                  <a:pt x="70" y="52"/>
                </a:cubicBezTo>
                <a:cubicBezTo>
                  <a:pt x="65" y="46"/>
                  <a:pt x="65" y="46"/>
                  <a:pt x="65" y="46"/>
                </a:cubicBezTo>
                <a:cubicBezTo>
                  <a:pt x="65" y="46"/>
                  <a:pt x="64" y="45"/>
                  <a:pt x="63" y="45"/>
                </a:cubicBezTo>
                <a:cubicBezTo>
                  <a:pt x="65" y="43"/>
                  <a:pt x="66" y="41"/>
                  <a:pt x="66" y="38"/>
                </a:cubicBezTo>
                <a:cubicBezTo>
                  <a:pt x="67" y="35"/>
                  <a:pt x="66" y="32"/>
                  <a:pt x="64" y="29"/>
                </a:cubicBezTo>
                <a:cubicBezTo>
                  <a:pt x="62" y="26"/>
                  <a:pt x="59" y="24"/>
                  <a:pt x="55" y="24"/>
                </a:cubicBezTo>
                <a:cubicBezTo>
                  <a:pt x="52" y="24"/>
                  <a:pt x="49" y="24"/>
                  <a:pt x="46" y="27"/>
                </a:cubicBezTo>
                <a:close/>
                <a:moveTo>
                  <a:pt x="48" y="37"/>
                </a:moveTo>
                <a:cubicBezTo>
                  <a:pt x="49" y="34"/>
                  <a:pt x="53" y="32"/>
                  <a:pt x="57" y="31"/>
                </a:cubicBezTo>
                <a:cubicBezTo>
                  <a:pt x="53" y="28"/>
                  <a:pt x="47" y="32"/>
                  <a:pt x="48" y="37"/>
                </a:cubicBezTo>
                <a:close/>
                <a:moveTo>
                  <a:pt x="58" y="17"/>
                </a:moveTo>
                <a:cubicBezTo>
                  <a:pt x="54" y="17"/>
                  <a:pt x="42" y="15"/>
                  <a:pt x="38" y="15"/>
                </a:cubicBezTo>
                <a:cubicBezTo>
                  <a:pt x="38" y="16"/>
                  <a:pt x="38" y="17"/>
                  <a:pt x="38" y="17"/>
                </a:cubicBezTo>
                <a:cubicBezTo>
                  <a:pt x="42" y="17"/>
                  <a:pt x="55" y="19"/>
                  <a:pt x="58" y="19"/>
                </a:cubicBezTo>
                <a:cubicBezTo>
                  <a:pt x="58" y="19"/>
                  <a:pt x="58" y="18"/>
                  <a:pt x="58" y="17"/>
                </a:cubicBezTo>
                <a:close/>
                <a:moveTo>
                  <a:pt x="58" y="12"/>
                </a:moveTo>
                <a:cubicBezTo>
                  <a:pt x="54" y="12"/>
                  <a:pt x="42" y="10"/>
                  <a:pt x="38" y="10"/>
                </a:cubicBezTo>
                <a:cubicBezTo>
                  <a:pt x="38" y="11"/>
                  <a:pt x="38" y="11"/>
                  <a:pt x="38" y="12"/>
                </a:cubicBezTo>
                <a:cubicBezTo>
                  <a:pt x="42" y="12"/>
                  <a:pt x="55" y="14"/>
                  <a:pt x="58" y="14"/>
                </a:cubicBezTo>
                <a:cubicBezTo>
                  <a:pt x="58" y="13"/>
                  <a:pt x="58" y="12"/>
                  <a:pt x="58" y="12"/>
                </a:cubicBezTo>
                <a:close/>
                <a:moveTo>
                  <a:pt x="8" y="40"/>
                </a:moveTo>
                <a:cubicBezTo>
                  <a:pt x="8" y="40"/>
                  <a:pt x="8" y="41"/>
                  <a:pt x="8" y="41"/>
                </a:cubicBezTo>
                <a:cubicBezTo>
                  <a:pt x="12" y="42"/>
                  <a:pt x="24" y="39"/>
                  <a:pt x="28" y="39"/>
                </a:cubicBezTo>
                <a:cubicBezTo>
                  <a:pt x="28" y="39"/>
                  <a:pt x="28" y="38"/>
                  <a:pt x="28" y="38"/>
                </a:cubicBezTo>
                <a:cubicBezTo>
                  <a:pt x="25" y="37"/>
                  <a:pt x="13" y="40"/>
                  <a:pt x="8" y="40"/>
                </a:cubicBezTo>
                <a:close/>
                <a:moveTo>
                  <a:pt x="8" y="34"/>
                </a:moveTo>
                <a:cubicBezTo>
                  <a:pt x="8" y="34"/>
                  <a:pt x="8" y="35"/>
                  <a:pt x="8" y="35"/>
                </a:cubicBezTo>
                <a:cubicBezTo>
                  <a:pt x="12" y="36"/>
                  <a:pt x="24" y="33"/>
                  <a:pt x="28" y="33"/>
                </a:cubicBezTo>
                <a:cubicBezTo>
                  <a:pt x="28" y="33"/>
                  <a:pt x="28" y="32"/>
                  <a:pt x="28" y="32"/>
                </a:cubicBezTo>
                <a:cubicBezTo>
                  <a:pt x="25" y="31"/>
                  <a:pt x="13" y="34"/>
                  <a:pt x="8" y="34"/>
                </a:cubicBezTo>
                <a:close/>
                <a:moveTo>
                  <a:pt x="8" y="28"/>
                </a:moveTo>
                <a:cubicBezTo>
                  <a:pt x="8" y="29"/>
                  <a:pt x="8" y="29"/>
                  <a:pt x="8" y="30"/>
                </a:cubicBezTo>
                <a:cubicBezTo>
                  <a:pt x="12" y="30"/>
                  <a:pt x="24" y="28"/>
                  <a:pt x="28" y="28"/>
                </a:cubicBezTo>
                <a:cubicBezTo>
                  <a:pt x="28" y="27"/>
                  <a:pt x="28" y="27"/>
                  <a:pt x="28" y="26"/>
                </a:cubicBezTo>
                <a:cubicBezTo>
                  <a:pt x="25" y="26"/>
                  <a:pt x="13" y="28"/>
                  <a:pt x="8" y="28"/>
                </a:cubicBezTo>
                <a:close/>
                <a:moveTo>
                  <a:pt x="18" y="21"/>
                </a:moveTo>
                <a:cubicBezTo>
                  <a:pt x="18" y="21"/>
                  <a:pt x="18" y="22"/>
                  <a:pt x="18" y="22"/>
                </a:cubicBezTo>
                <a:cubicBezTo>
                  <a:pt x="20" y="22"/>
                  <a:pt x="24" y="21"/>
                  <a:pt x="28" y="22"/>
                </a:cubicBezTo>
                <a:cubicBezTo>
                  <a:pt x="28" y="21"/>
                  <a:pt x="28" y="20"/>
                  <a:pt x="28" y="20"/>
                </a:cubicBezTo>
                <a:cubicBezTo>
                  <a:pt x="25" y="20"/>
                  <a:pt x="21" y="20"/>
                  <a:pt x="18" y="21"/>
                </a:cubicBezTo>
                <a:close/>
                <a:moveTo>
                  <a:pt x="18" y="16"/>
                </a:moveTo>
                <a:cubicBezTo>
                  <a:pt x="18" y="16"/>
                  <a:pt x="18" y="17"/>
                  <a:pt x="18" y="17"/>
                </a:cubicBezTo>
                <a:cubicBezTo>
                  <a:pt x="20" y="17"/>
                  <a:pt x="24" y="16"/>
                  <a:pt x="28" y="16"/>
                </a:cubicBezTo>
                <a:cubicBezTo>
                  <a:pt x="28" y="16"/>
                  <a:pt x="28" y="15"/>
                  <a:pt x="28" y="15"/>
                </a:cubicBezTo>
                <a:cubicBezTo>
                  <a:pt x="25" y="14"/>
                  <a:pt x="21" y="15"/>
                  <a:pt x="18" y="16"/>
                </a:cubicBezTo>
                <a:close/>
                <a:moveTo>
                  <a:pt x="18" y="11"/>
                </a:moveTo>
                <a:cubicBezTo>
                  <a:pt x="18" y="12"/>
                  <a:pt x="18" y="13"/>
                  <a:pt x="18" y="13"/>
                </a:cubicBezTo>
                <a:cubicBezTo>
                  <a:pt x="20" y="13"/>
                  <a:pt x="24" y="12"/>
                  <a:pt x="28" y="12"/>
                </a:cubicBezTo>
                <a:cubicBezTo>
                  <a:pt x="28" y="12"/>
                  <a:pt x="28" y="11"/>
                  <a:pt x="28" y="10"/>
                </a:cubicBezTo>
                <a:cubicBezTo>
                  <a:pt x="25" y="10"/>
                  <a:pt x="21" y="11"/>
                  <a:pt x="18" y="11"/>
                </a:cubicBezTo>
                <a:close/>
                <a:moveTo>
                  <a:pt x="8" y="11"/>
                </a:moveTo>
                <a:cubicBezTo>
                  <a:pt x="8" y="25"/>
                  <a:pt x="8" y="25"/>
                  <a:pt x="8" y="25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11"/>
                  <a:pt x="16" y="11"/>
                  <a:pt x="16" y="11"/>
                </a:cubicBezTo>
                <a:cubicBezTo>
                  <a:pt x="8" y="11"/>
                  <a:pt x="8" y="11"/>
                  <a:pt x="8" y="11"/>
                </a:cubicBezTo>
                <a:close/>
                <a:moveTo>
                  <a:pt x="17" y="6"/>
                </a:moveTo>
                <a:cubicBezTo>
                  <a:pt x="13" y="7"/>
                  <a:pt x="9" y="7"/>
                  <a:pt x="4" y="7"/>
                </a:cubicBezTo>
                <a:cubicBezTo>
                  <a:pt x="4" y="45"/>
                  <a:pt x="4" y="45"/>
                  <a:pt x="4" y="45"/>
                </a:cubicBezTo>
                <a:cubicBezTo>
                  <a:pt x="9" y="45"/>
                  <a:pt x="13" y="45"/>
                  <a:pt x="17" y="44"/>
                </a:cubicBezTo>
                <a:cubicBezTo>
                  <a:pt x="22" y="44"/>
                  <a:pt x="27" y="43"/>
                  <a:pt x="30" y="44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5"/>
                  <a:pt x="23" y="6"/>
                  <a:pt x="17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9743" y="160430"/>
            <a:ext cx="321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                   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" y="38079"/>
            <a:ext cx="2562447" cy="6683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文本框 7"/>
          <p:cNvSpPr txBox="1"/>
          <p:nvPr/>
        </p:nvSpPr>
        <p:spPr>
          <a:xfrm>
            <a:off x="1273655" y="139596"/>
            <a:ext cx="35231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课程运行周期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95523" y="4820938"/>
            <a:ext cx="10670540" cy="1256665"/>
          </a:xfrm>
          <a:prstGeom prst="rect">
            <a:avLst/>
          </a:prstGeom>
          <a:solidFill>
            <a:srgbClr val="197519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20" b="1" dirty="0">
                <a:solidFill>
                  <a:srgbClr val="FF0000"/>
                </a:solidFill>
              </a:rPr>
              <a:t>特别提示：</a:t>
            </a:r>
            <a:endParaRPr lang="en-US" altLang="zh-CN" sz="182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20" b="1" dirty="0">
                <a:solidFill>
                  <a:schemeClr val="bg1"/>
                </a:solidFill>
              </a:rPr>
              <a:t>     部分学校情况特殊，申请了自定义运行周期，各部分时间均有不同，具体以本校教务通知的为准。</a:t>
            </a:r>
          </a:p>
          <a:p>
            <a:pPr>
              <a:lnSpc>
                <a:spcPct val="150000"/>
              </a:lnSpc>
            </a:pPr>
            <a:endParaRPr lang="en-US" altLang="zh-CN" sz="1455" dirty="0">
              <a:solidFill>
                <a:schemeClr val="bg1"/>
              </a:solidFill>
            </a:endParaRPr>
          </a:p>
        </p:txBody>
      </p:sp>
      <p:grpSp>
        <p:nvGrpSpPr>
          <p:cNvPr id="3" name="Группа 59"/>
          <p:cNvGrpSpPr/>
          <p:nvPr/>
        </p:nvGrpSpPr>
        <p:grpSpPr>
          <a:xfrm>
            <a:off x="1285720" y="1588987"/>
            <a:ext cx="257993" cy="258956"/>
            <a:chOff x="11193463" y="5003800"/>
            <a:chExt cx="425450" cy="427038"/>
          </a:xfrm>
        </p:grpSpPr>
        <p:sp>
          <p:nvSpPr>
            <p:cNvPr id="6" name="Freeform 10"/>
            <p:cNvSpPr/>
            <p:nvPr/>
          </p:nvSpPr>
          <p:spPr bwMode="auto">
            <a:xfrm>
              <a:off x="11193463" y="5326063"/>
              <a:ext cx="104775" cy="104775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0" y="66"/>
                </a:cxn>
                <a:cxn ang="0">
                  <a:pos x="18" y="0"/>
                </a:cxn>
                <a:cxn ang="0">
                  <a:pos x="66" y="48"/>
                </a:cxn>
              </a:cxnLst>
              <a:rect l="0" t="0" r="r" b="b"/>
              <a:pathLst>
                <a:path w="66" h="66">
                  <a:moveTo>
                    <a:pt x="66" y="48"/>
                  </a:moveTo>
                  <a:lnTo>
                    <a:pt x="0" y="66"/>
                  </a:lnTo>
                  <a:lnTo>
                    <a:pt x="18" y="0"/>
                  </a:lnTo>
                  <a:lnTo>
                    <a:pt x="66" y="48"/>
                  </a:lnTo>
                  <a:close/>
                </a:path>
              </a:pathLst>
            </a:custGeom>
            <a:solidFill>
              <a:srgbClr val="4BBC8E"/>
            </a:solidFill>
            <a:ln w="9525">
              <a:noFill/>
              <a:round/>
            </a:ln>
          </p:spPr>
          <p:txBody>
            <a:bodyPr vert="horz" wrap="square" lIns="55449" tIns="27725" rIns="55449" bIns="27725" numCol="1" anchor="t" anchorCtr="0" compatLnSpc="1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1237913" y="5049838"/>
              <a:ext cx="336550" cy="336550"/>
            </a:xfrm>
            <a:custGeom>
              <a:avLst/>
              <a:gdLst/>
              <a:ahLst/>
              <a:cxnLst>
                <a:cxn ang="0">
                  <a:pos x="50" y="212"/>
                </a:cxn>
                <a:cxn ang="0">
                  <a:pos x="0" y="162"/>
                </a:cxn>
                <a:cxn ang="0">
                  <a:pos x="162" y="0"/>
                </a:cxn>
                <a:cxn ang="0">
                  <a:pos x="212" y="49"/>
                </a:cxn>
                <a:cxn ang="0">
                  <a:pos x="50" y="212"/>
                </a:cxn>
              </a:cxnLst>
              <a:rect l="0" t="0" r="r" b="b"/>
              <a:pathLst>
                <a:path w="212" h="212">
                  <a:moveTo>
                    <a:pt x="50" y="212"/>
                  </a:moveTo>
                  <a:lnTo>
                    <a:pt x="0" y="162"/>
                  </a:lnTo>
                  <a:lnTo>
                    <a:pt x="162" y="0"/>
                  </a:lnTo>
                  <a:lnTo>
                    <a:pt x="212" y="49"/>
                  </a:lnTo>
                  <a:lnTo>
                    <a:pt x="50" y="212"/>
                  </a:lnTo>
                  <a:close/>
                </a:path>
              </a:pathLst>
            </a:custGeom>
            <a:solidFill>
              <a:srgbClr val="4BBC8E"/>
            </a:solidFill>
            <a:ln w="9525">
              <a:noFill/>
              <a:round/>
            </a:ln>
          </p:spPr>
          <p:txBody>
            <a:bodyPr vert="horz" wrap="square" lIns="55449" tIns="27725" rIns="55449" bIns="27725" numCol="1" anchor="t" anchorCtr="0" compatLnSpc="1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1514138" y="5003800"/>
              <a:ext cx="104775" cy="107950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0" y="11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39" y="23"/>
                </a:cxn>
                <a:cxn ang="0">
                  <a:pos x="40" y="27"/>
                </a:cxn>
                <a:cxn ang="0">
                  <a:pos x="39" y="31"/>
                </a:cxn>
                <a:cxn ang="0">
                  <a:pos x="29" y="41"/>
                </a:cxn>
              </a:cxnLst>
              <a:rect l="0" t="0" r="r" b="b"/>
              <a:pathLst>
                <a:path w="40" h="41">
                  <a:moveTo>
                    <a:pt x="29" y="4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2" y="0"/>
                    <a:pt x="13" y="0"/>
                  </a:cubicBezTo>
                  <a:cubicBezTo>
                    <a:pt x="15" y="0"/>
                    <a:pt x="17" y="1"/>
                    <a:pt x="18" y="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7"/>
                  </a:cubicBezTo>
                  <a:cubicBezTo>
                    <a:pt x="40" y="29"/>
                    <a:pt x="40" y="30"/>
                    <a:pt x="39" y="31"/>
                  </a:cubicBezTo>
                  <a:lnTo>
                    <a:pt x="29" y="41"/>
                  </a:lnTo>
                  <a:close/>
                </a:path>
              </a:pathLst>
            </a:custGeom>
            <a:solidFill>
              <a:srgbClr val="4BBC8E"/>
            </a:solidFill>
            <a:ln w="9525">
              <a:noFill/>
              <a:round/>
            </a:ln>
          </p:spPr>
          <p:txBody>
            <a:bodyPr vert="horz" wrap="square" lIns="55449" tIns="27725" rIns="55449" bIns="27725" numCol="1" anchor="t" anchorCtr="0" compatLnSpc="1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173855" y="3536315"/>
            <a:ext cx="403034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不允许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补考</a:t>
            </a:r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！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2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47 0.00996 L 0.39688 0.2588 C 0.30391 0.37153 0.13672 0.37038 0.09454 0.25811 L -0.00026 0.00926 " pathEditMode="relative" rAng="19560000" ptsTypes="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文本框 1"/>
          <p:cNvSpPr txBox="1"/>
          <p:nvPr/>
        </p:nvSpPr>
        <p:spPr>
          <a:xfrm>
            <a:off x="600075" y="1400175"/>
            <a:ext cx="507492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r>
              <a:rPr lang="zh-CN" altLang="en-US" sz="2700" b="1" dirty="0">
                <a:solidFill>
                  <a:srgbClr val="D53D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2700" b="1" dirty="0">
                <a:solidFill>
                  <a:srgbClr val="D53D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700" b="1" dirty="0">
                <a:solidFill>
                  <a:srgbClr val="D53D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端登录学习流程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2" name="TextBox 31"/>
          <p:cNvSpPr txBox="1"/>
          <p:nvPr/>
        </p:nvSpPr>
        <p:spPr>
          <a:xfrm>
            <a:off x="854075" y="611188"/>
            <a:ext cx="5013325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</a:p>
        </p:txBody>
      </p:sp>
      <p:sp>
        <p:nvSpPr>
          <p:cNvPr id="10243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0244" name="直接连接符 8"/>
          <p:cNvCxnSpPr/>
          <p:nvPr/>
        </p:nvCxnSpPr>
        <p:spPr>
          <a:xfrm>
            <a:off x="600075" y="1098550"/>
            <a:ext cx="4013200" cy="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46" name="Picture 8" descr="C:\Users\Administrator\Desktop\微信截图_20180226180857.png微信截图_2018022618085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17348" y="1334453"/>
            <a:ext cx="2954020" cy="363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微信图片_20171023231805"/>
          <p:cNvPicPr>
            <a:picLocks noChangeAspect="1"/>
          </p:cNvPicPr>
          <p:nvPr/>
        </p:nvPicPr>
        <p:blipFill>
          <a:blip r:embed="rId4"/>
          <a:srcRect t="3824" r="34087" b="8537"/>
          <a:stretch>
            <a:fillRect/>
          </a:stretch>
        </p:blipFill>
        <p:spPr>
          <a:xfrm>
            <a:off x="600075" y="2292350"/>
            <a:ext cx="4523105" cy="10915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9440" y="3818255"/>
            <a:ext cx="48285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安卓系统手机：扫描二维码下载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</a:p>
          <a:p>
            <a:pPr eaLnBrk="0" hangingPunct="0"/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0" hangingPunct="0"/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IOS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苹果手机：在商店搜索【知到】下载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48" y="221959"/>
            <a:ext cx="2068663" cy="6074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69005" y="-13970"/>
            <a:ext cx="880745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290" name="文本框 1"/>
          <p:cNvSpPr txBox="1"/>
          <p:nvPr/>
        </p:nvSpPr>
        <p:spPr>
          <a:xfrm>
            <a:off x="175260" y="908685"/>
            <a:ext cx="4021455" cy="6092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第一步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打开知到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APP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1)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点击右下角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我的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2)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学号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3)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输入【</a:t>
            </a:r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学校全称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点击搜寻，在输入法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中有搜索按钮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4)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填写自己的【</a:t>
            </a:r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学号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5)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初始密码：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123456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6)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登录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/>
            <a:endParaRPr lang="zh-CN" altLang="en-US" sz="2400" b="1" dirty="0">
              <a:latin typeface="方正综艺简体"/>
              <a:ea typeface="方正综艺简体"/>
            </a:endParaRPr>
          </a:p>
        </p:txBody>
      </p:sp>
      <p:sp>
        <p:nvSpPr>
          <p:cNvPr id="12291" name="TextBox 31"/>
          <p:cNvSpPr txBox="1"/>
          <p:nvPr/>
        </p:nvSpPr>
        <p:spPr>
          <a:xfrm>
            <a:off x="914400" y="581025"/>
            <a:ext cx="265811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注册流程</a:t>
            </a:r>
          </a:p>
        </p:txBody>
      </p:sp>
      <p:sp>
        <p:nvSpPr>
          <p:cNvPr id="12292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2293" name="直接连接符 8"/>
          <p:cNvCxnSpPr/>
          <p:nvPr/>
        </p:nvCxnSpPr>
        <p:spPr>
          <a:xfrm>
            <a:off x="600075" y="1098550"/>
            <a:ext cx="2630805" cy="254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图片 7" descr="QQ截图201706151730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60" y="214630"/>
            <a:ext cx="3839845" cy="6465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 25"/>
          <p:cNvSpPr/>
          <p:nvPr/>
        </p:nvSpPr>
        <p:spPr bwMode="auto">
          <a:xfrm>
            <a:off x="8023860" y="214630"/>
            <a:ext cx="3840480" cy="111887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160" y="147955"/>
            <a:ext cx="3701415" cy="65322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008755" y="0"/>
            <a:ext cx="8190865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337" name="文本框 1"/>
          <p:cNvSpPr txBox="1"/>
          <p:nvPr/>
        </p:nvSpPr>
        <p:spPr>
          <a:xfrm>
            <a:off x="130175" y="1118235"/>
            <a:ext cx="4045585" cy="5039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7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第二步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登录成功</a:t>
            </a:r>
          </a:p>
          <a:p>
            <a:pPr eaLnBrk="0" hangingPunct="0">
              <a:lnSpc>
                <a:spcPct val="17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跳转至【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匹配信息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界面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7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输入【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姓氏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】并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确认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7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跳转至匹配手机号界面</a:t>
            </a:r>
          </a:p>
          <a:p>
            <a:pPr eaLnBrk="0" hangingPunct="0">
              <a:lnSpc>
                <a:spcPct val="17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输入手机号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并</a:t>
            </a:r>
          </a:p>
          <a:p>
            <a:pPr eaLnBrk="0" hangingPunct="0">
              <a:lnSpc>
                <a:spcPct val="17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获取验证码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输入验证码</a:t>
            </a:r>
          </a:p>
          <a:p>
            <a:pPr eaLnBrk="0" hangingPunct="0">
              <a:lnSpc>
                <a:spcPct val="17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下一步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50000"/>
              </a:lnSpc>
            </a:pP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338" name="TextBox 31"/>
          <p:cNvSpPr txBox="1"/>
          <p:nvPr/>
        </p:nvSpPr>
        <p:spPr>
          <a:xfrm>
            <a:off x="854075" y="611505"/>
            <a:ext cx="301752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注册流程</a:t>
            </a:r>
          </a:p>
        </p:txBody>
      </p:sp>
      <p:sp>
        <p:nvSpPr>
          <p:cNvPr id="14339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4340" name="直接连接符 8"/>
          <p:cNvCxnSpPr/>
          <p:nvPr/>
        </p:nvCxnSpPr>
        <p:spPr>
          <a:xfrm flipV="1">
            <a:off x="600075" y="1097280"/>
            <a:ext cx="2569845" cy="127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图片 13" descr="QQ截图201706151818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55" y="217170"/>
            <a:ext cx="3756660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QQ截图201706151818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825" y="217170"/>
            <a:ext cx="3746500" cy="6395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矩形 15"/>
          <p:cNvSpPr/>
          <p:nvPr/>
        </p:nvSpPr>
        <p:spPr>
          <a:xfrm>
            <a:off x="4746625" y="1796415"/>
            <a:ext cx="2934335" cy="29927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344" name="矩形 16"/>
          <p:cNvSpPr/>
          <p:nvPr/>
        </p:nvSpPr>
        <p:spPr>
          <a:xfrm>
            <a:off x="8251825" y="2313940"/>
            <a:ext cx="3639185" cy="23666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733800" y="2833370"/>
            <a:ext cx="1974215" cy="26416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825" y="6092825"/>
            <a:ext cx="3746500" cy="5200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42360" y="-13970"/>
            <a:ext cx="860552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385" name="文本框 1"/>
          <p:cNvSpPr txBox="1"/>
          <p:nvPr/>
        </p:nvSpPr>
        <p:spPr>
          <a:xfrm>
            <a:off x="304800" y="1250315"/>
            <a:ext cx="3535680" cy="4815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第三步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修改初始密码并确认课程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6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输入【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新密码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eaLnBrk="0" hangingPunct="0">
              <a:lnSpc>
                <a:spcPct val="16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点击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确定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</a:p>
          <a:p>
            <a:pPr eaLnBrk="0" hangingPunct="0">
              <a:lnSpc>
                <a:spcPct val="16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跳转到【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课程确认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eaLnBrk="0" hangingPunct="0">
              <a:lnSpc>
                <a:spcPct val="16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界面，查看课程信息</a:t>
            </a:r>
          </a:p>
          <a:p>
            <a:pPr eaLnBrk="0" hangingPunct="0">
              <a:lnSpc>
                <a:spcPct val="16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无误点击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确认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6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6386" name="TextBox 31"/>
          <p:cNvSpPr txBox="1"/>
          <p:nvPr/>
        </p:nvSpPr>
        <p:spPr>
          <a:xfrm>
            <a:off x="854075" y="611505"/>
            <a:ext cx="43757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确任课程</a:t>
            </a:r>
          </a:p>
          <a:p>
            <a:endParaRPr lang="zh-CN" altLang="en-US" sz="27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7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6388" name="直接连接符 8"/>
          <p:cNvCxnSpPr/>
          <p:nvPr/>
        </p:nvCxnSpPr>
        <p:spPr>
          <a:xfrm flipV="1">
            <a:off x="600075" y="1066800"/>
            <a:ext cx="2630805" cy="31750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图片 7" descr="QQ截图20170615181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10" y="215900"/>
            <a:ext cx="3750945" cy="642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QQ截图201706151819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550" y="224790"/>
            <a:ext cx="3813810" cy="644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矩形 11"/>
          <p:cNvSpPr/>
          <p:nvPr/>
        </p:nvSpPr>
        <p:spPr>
          <a:xfrm>
            <a:off x="4038600" y="2346325"/>
            <a:ext cx="3751580" cy="241109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392" name="矩形 12"/>
          <p:cNvSpPr/>
          <p:nvPr/>
        </p:nvSpPr>
        <p:spPr>
          <a:xfrm>
            <a:off x="9058275" y="4542790"/>
            <a:ext cx="1864995" cy="7575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6385560" y="5440680"/>
            <a:ext cx="751205" cy="625475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390" y="6122035"/>
            <a:ext cx="3733165" cy="5200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56305" y="-13970"/>
            <a:ext cx="8763000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680" y="1407795"/>
            <a:ext cx="29870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点击右下角【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学习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eaLnBrk="0" hangingPunct="0">
              <a:lnSpc>
                <a:spcPct val="16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点击卡片</a:t>
            </a: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去学习</a:t>
            </a: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</a:t>
            </a:r>
          </a:p>
          <a:p>
            <a:pPr eaLnBrk="0" hangingPunct="0">
              <a:lnSpc>
                <a:spcPct val="16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eaLnBrk="0" hangingPunct="0">
              <a:lnSpc>
                <a:spcPct val="16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进入学习【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教程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】界面点开你的课程就可以开始学习啦</a:t>
            </a:r>
          </a:p>
          <a:p>
            <a:pPr eaLnBrk="0" hangingPunct="0">
              <a:lnSpc>
                <a:spcPct val="160000"/>
              </a:lnSpc>
            </a:pPr>
            <a:endParaRPr lang="zh-CN" altLang="en-US" sz="2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eaLnBrk="0" hangingPunct="0">
              <a:lnSpc>
                <a:spcPct val="16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学习过的章节会在前面有绿色对勾</a:t>
            </a:r>
          </a:p>
        </p:txBody>
      </p:sp>
      <p:sp>
        <p:nvSpPr>
          <p:cNvPr id="16386" name="TextBox 31"/>
          <p:cNvSpPr txBox="1"/>
          <p:nvPr/>
        </p:nvSpPr>
        <p:spPr>
          <a:xfrm>
            <a:off x="854075" y="611505"/>
            <a:ext cx="23114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登陆</a:t>
            </a:r>
            <a:r>
              <a:rPr lang="en-US" altLang="zh-CN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27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学习</a:t>
            </a:r>
          </a:p>
          <a:p>
            <a:endParaRPr lang="zh-CN" altLang="en-US" sz="2700" b="1" dirty="0">
              <a:solidFill>
                <a:srgbClr val="D53D2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87" name="Freeform 5"/>
          <p:cNvSpPr>
            <a:spLocks noEditPoints="1"/>
          </p:cNvSpPr>
          <p:nvPr/>
        </p:nvSpPr>
        <p:spPr>
          <a:xfrm>
            <a:off x="3603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6388" name="直接连接符 8"/>
          <p:cNvCxnSpPr/>
          <p:nvPr/>
        </p:nvCxnSpPr>
        <p:spPr>
          <a:xfrm flipV="1">
            <a:off x="600075" y="1102995"/>
            <a:ext cx="2856230" cy="635"/>
          </a:xfrm>
          <a:prstGeom prst="line">
            <a:avLst/>
          </a:prstGeom>
          <a:ln w="6350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图片 2" descr="C:\Users\Administrator\Desktop\新建文件夹\新建文件夹 (2)\Screenshot_20180106-163727_副本.jpgScreenshot_20180106-163727_副本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02405" y="233680"/>
            <a:ext cx="3594735" cy="6391275"/>
          </a:xfrm>
          <a:prstGeom prst="rect">
            <a:avLst/>
          </a:prstGeom>
        </p:spPr>
      </p:pic>
      <p:pic>
        <p:nvPicPr>
          <p:cNvPr id="4" name="图片 3" descr="微信图片_201710230106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875" y="232410"/>
            <a:ext cx="3594735" cy="6392545"/>
          </a:xfrm>
          <a:prstGeom prst="rect">
            <a:avLst/>
          </a:prstGeom>
        </p:spPr>
      </p:pic>
      <p:sp>
        <p:nvSpPr>
          <p:cNvPr id="16395" name="矩形 12"/>
          <p:cNvSpPr/>
          <p:nvPr/>
        </p:nvSpPr>
        <p:spPr>
          <a:xfrm>
            <a:off x="6444615" y="4408170"/>
            <a:ext cx="1152525" cy="66230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12"/>
          <p:cNvSpPr/>
          <p:nvPr/>
        </p:nvSpPr>
        <p:spPr>
          <a:xfrm>
            <a:off x="8240395" y="6176010"/>
            <a:ext cx="3380740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2"/>
          <p:cNvSpPr/>
          <p:nvPr/>
        </p:nvSpPr>
        <p:spPr>
          <a:xfrm>
            <a:off x="8437880" y="2573655"/>
            <a:ext cx="1152525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2"/>
          <p:cNvSpPr/>
          <p:nvPr/>
        </p:nvSpPr>
        <p:spPr>
          <a:xfrm>
            <a:off x="8240395" y="3850640"/>
            <a:ext cx="1547495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40395" y="3877310"/>
            <a:ext cx="428625" cy="42227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12"/>
          <p:cNvSpPr/>
          <p:nvPr/>
        </p:nvSpPr>
        <p:spPr>
          <a:xfrm>
            <a:off x="10170795" y="2573655"/>
            <a:ext cx="1152525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5138420" y="5404485"/>
            <a:ext cx="437515" cy="688975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770" y="6093460"/>
            <a:ext cx="3595370" cy="53086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18560" y="-13970"/>
            <a:ext cx="8474075" cy="68859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387" name="Freeform 5"/>
          <p:cNvSpPr>
            <a:spLocks noEditPoints="1"/>
          </p:cNvSpPr>
          <p:nvPr/>
        </p:nvSpPr>
        <p:spPr>
          <a:xfrm>
            <a:off x="258763" y="611188"/>
            <a:ext cx="493712" cy="4921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029" h="1029">
                <a:moveTo>
                  <a:pt x="514" y="0"/>
                </a:moveTo>
                <a:cubicBezTo>
                  <a:pt x="798" y="0"/>
                  <a:pt x="1029" y="230"/>
                  <a:pt x="1029" y="514"/>
                </a:cubicBezTo>
                <a:cubicBezTo>
                  <a:pt x="1029" y="798"/>
                  <a:pt x="798" y="1029"/>
                  <a:pt x="514" y="1029"/>
                </a:cubicBezTo>
                <a:cubicBezTo>
                  <a:pt x="230" y="1029"/>
                  <a:pt x="0" y="798"/>
                  <a:pt x="0" y="514"/>
                </a:cubicBezTo>
                <a:cubicBezTo>
                  <a:pt x="0" y="230"/>
                  <a:pt x="230" y="0"/>
                  <a:pt x="514" y="0"/>
                </a:cubicBezTo>
                <a:close/>
                <a:moveTo>
                  <a:pt x="380" y="856"/>
                </a:moveTo>
                <a:lnTo>
                  <a:pt x="715" y="856"/>
                </a:lnTo>
                <a:cubicBezTo>
                  <a:pt x="724" y="856"/>
                  <a:pt x="732" y="864"/>
                  <a:pt x="732" y="873"/>
                </a:cubicBezTo>
                <a:cubicBezTo>
                  <a:pt x="732" y="883"/>
                  <a:pt x="724" y="890"/>
                  <a:pt x="715" y="890"/>
                </a:cubicBezTo>
                <a:lnTo>
                  <a:pt x="380" y="890"/>
                </a:lnTo>
                <a:cubicBezTo>
                  <a:pt x="371" y="890"/>
                  <a:pt x="363" y="883"/>
                  <a:pt x="363" y="873"/>
                </a:cubicBezTo>
                <a:cubicBezTo>
                  <a:pt x="363" y="864"/>
                  <a:pt x="371" y="856"/>
                  <a:pt x="380" y="856"/>
                </a:cubicBezTo>
                <a:close/>
                <a:moveTo>
                  <a:pt x="388" y="691"/>
                </a:moveTo>
                <a:lnTo>
                  <a:pt x="571" y="389"/>
                </a:lnTo>
                <a:lnTo>
                  <a:pt x="636" y="428"/>
                </a:lnTo>
                <a:lnTo>
                  <a:pt x="452" y="730"/>
                </a:lnTo>
                <a:lnTo>
                  <a:pt x="388" y="691"/>
                </a:lnTo>
                <a:close/>
                <a:moveTo>
                  <a:pt x="258" y="612"/>
                </a:moveTo>
                <a:lnTo>
                  <a:pt x="442" y="310"/>
                </a:lnTo>
                <a:lnTo>
                  <a:pt x="507" y="349"/>
                </a:lnTo>
                <a:lnTo>
                  <a:pt x="323" y="652"/>
                </a:lnTo>
                <a:lnTo>
                  <a:pt x="258" y="612"/>
                </a:lnTo>
                <a:close/>
                <a:moveTo>
                  <a:pt x="230" y="857"/>
                </a:moveTo>
                <a:lnTo>
                  <a:pt x="247" y="707"/>
                </a:lnTo>
                <a:lnTo>
                  <a:pt x="373" y="783"/>
                </a:lnTo>
                <a:lnTo>
                  <a:pt x="248" y="869"/>
                </a:lnTo>
                <a:cubicBezTo>
                  <a:pt x="235" y="878"/>
                  <a:pt x="227" y="873"/>
                  <a:pt x="230" y="857"/>
                </a:cubicBezTo>
                <a:close/>
                <a:moveTo>
                  <a:pt x="492" y="226"/>
                </a:moveTo>
                <a:lnTo>
                  <a:pt x="465" y="270"/>
                </a:lnTo>
                <a:lnTo>
                  <a:pt x="659" y="388"/>
                </a:lnTo>
                <a:lnTo>
                  <a:pt x="686" y="344"/>
                </a:lnTo>
                <a:lnTo>
                  <a:pt x="492" y="226"/>
                </a:lnTo>
                <a:close/>
                <a:moveTo>
                  <a:pt x="533" y="159"/>
                </a:moveTo>
                <a:cubicBezTo>
                  <a:pt x="546" y="139"/>
                  <a:pt x="572" y="132"/>
                  <a:pt x="592" y="144"/>
                </a:cubicBezTo>
                <a:lnTo>
                  <a:pt x="713" y="218"/>
                </a:lnTo>
                <a:cubicBezTo>
                  <a:pt x="733" y="230"/>
                  <a:pt x="740" y="256"/>
                  <a:pt x="727" y="277"/>
                </a:cubicBezTo>
                <a:lnTo>
                  <a:pt x="711" y="304"/>
                </a:lnTo>
                <a:lnTo>
                  <a:pt x="517" y="186"/>
                </a:lnTo>
                <a:lnTo>
                  <a:pt x="533" y="159"/>
                </a:lnTo>
                <a:close/>
              </a:path>
            </a:pathLst>
          </a:custGeom>
          <a:solidFill>
            <a:srgbClr val="D44231"/>
          </a:solidFill>
          <a:ln w="9525" cap="flat" cmpd="sng">
            <a:solidFill>
              <a:srgbClr val="D4423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6386" name="TextBox 31"/>
          <p:cNvSpPr txBox="1"/>
          <p:nvPr/>
        </p:nvSpPr>
        <p:spPr>
          <a:xfrm>
            <a:off x="507365" y="1475105"/>
            <a:ext cx="2575560" cy="26022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作业考试包含：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章节测试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期末考试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期末考试如意外交卷，请迅速联系助教老师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5" name="矩形 12"/>
          <p:cNvSpPr/>
          <p:nvPr/>
        </p:nvSpPr>
        <p:spPr>
          <a:xfrm>
            <a:off x="6190615" y="2551430"/>
            <a:ext cx="1152525" cy="44894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C:\Users\Administrator\Desktop\Screenshot_20180106-163727_副本.jpgScreenshot_20180106-163727_副本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23995" y="129858"/>
            <a:ext cx="3711575" cy="6597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160" y="611505"/>
            <a:ext cx="2214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登陆</a:t>
            </a:r>
            <a:r>
              <a:rPr lang="en-US" altLang="zh-CN" sz="24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 dirty="0">
                <a:solidFill>
                  <a:srgbClr val="D53D2A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作业考试</a:t>
            </a:r>
          </a:p>
        </p:txBody>
      </p:sp>
      <p:sp>
        <p:nvSpPr>
          <p:cNvPr id="3" name="矩形 12"/>
          <p:cNvSpPr/>
          <p:nvPr/>
        </p:nvSpPr>
        <p:spPr>
          <a:xfrm>
            <a:off x="5089525" y="4758690"/>
            <a:ext cx="1214755" cy="28194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Screenshot_20180106-1637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7525" y="154305"/>
            <a:ext cx="3697605" cy="6573520"/>
          </a:xfrm>
          <a:prstGeom prst="rect">
            <a:avLst/>
          </a:prstGeom>
        </p:spPr>
      </p:pic>
      <p:sp>
        <p:nvSpPr>
          <p:cNvPr id="7" name="矩形 12"/>
          <p:cNvSpPr/>
          <p:nvPr/>
        </p:nvSpPr>
        <p:spPr>
          <a:xfrm>
            <a:off x="9015095" y="414655"/>
            <a:ext cx="1955165" cy="3511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12"/>
          <p:cNvSpPr/>
          <p:nvPr/>
        </p:nvSpPr>
        <p:spPr>
          <a:xfrm>
            <a:off x="8225155" y="4653280"/>
            <a:ext cx="3508375" cy="85153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12"/>
          <p:cNvSpPr/>
          <p:nvPr/>
        </p:nvSpPr>
        <p:spPr>
          <a:xfrm>
            <a:off x="8225155" y="927735"/>
            <a:ext cx="3508375" cy="82486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39360" y="5320665"/>
            <a:ext cx="1680845" cy="8064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/>
          <a:p>
            <a:pPr eaLnBrk="0" hangingPunct="0"/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68595" y="5504815"/>
            <a:ext cx="1223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作业考试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5408930" y="5043170"/>
            <a:ext cx="123190" cy="47371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189230" y="5043170"/>
            <a:ext cx="32111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注：期末考试开始，学习截止，学习将不再计入进度，不再计入分数。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30" y="6297295"/>
            <a:ext cx="3711575" cy="43053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 cap="flat" cmpd="sng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anchor="t"/>
      <a:lstStyle>
        <a:defPPr eaLnBrk="0" hangingPunct="0">
          <a:defRPr lang="zh-CN" altLang="en-US" sz="2800" b="1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896</Words>
  <Application>WPS 演示</Application>
  <PresentationFormat>自定义</PresentationFormat>
  <Paragraphs>181</Paragraphs>
  <Slides>25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209</cp:revision>
  <dcterms:created xsi:type="dcterms:W3CDTF">2017-03-06T09:26:00Z</dcterms:created>
  <dcterms:modified xsi:type="dcterms:W3CDTF">2018-09-17T10:33:59Z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